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9"/>
  </p:notesMasterIdLst>
  <p:sldIdLst>
    <p:sldId id="256"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0FED3C5-C974-7D43-BA71-6D8590A42C69}">
          <p14:sldIdLst>
            <p14:sldId id="256"/>
            <p14:sldId id="311"/>
            <p14:sldId id="312"/>
            <p14:sldId id="313"/>
            <p14:sldId id="314"/>
            <p14:sldId id="315"/>
            <p14:sldId id="316"/>
            <p14:sldId id="317"/>
            <p14:sldId id="318"/>
            <p14:sldId id="319"/>
            <p14:sldId id="320"/>
            <p14:sldId id="321"/>
            <p14:sldId id="322"/>
            <p14:sldId id="323"/>
            <p14:sldId id="324"/>
            <p14:sldId id="3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53" autoAdjust="0"/>
  </p:normalViewPr>
  <p:slideViewPr>
    <p:cSldViewPr snapToGrid="0" snapToObjects="1">
      <p:cViewPr varScale="1">
        <p:scale>
          <a:sx n="63" d="100"/>
          <a:sy n="63" d="100"/>
        </p:scale>
        <p:origin x="84" y="3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E5B331-ECE3-9844-AACE-8CD571691B76}" type="datetimeFigureOut">
              <a:rPr lang="en-US" smtClean="0"/>
              <a:pPr/>
              <a:t>5/7/2018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8F0621-9611-C549-BBA1-85F674988765}" type="slidenum">
              <a:rPr lang="en-US" smtClean="0"/>
              <a:pPr/>
              <a:t>‹#›</a:t>
            </a:fld>
            <a:endParaRPr lang="en-US"/>
          </a:p>
        </p:txBody>
      </p:sp>
    </p:spTree>
    <p:extLst>
      <p:ext uri="{BB962C8B-B14F-4D97-AF65-F5344CB8AC3E}">
        <p14:creationId xmlns:p14="http://schemas.microsoft.com/office/powerpoint/2010/main" val="41719935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30716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6660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821806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032690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1021287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1101446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3044886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454849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4269278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335050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1406348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48001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139050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317039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4DDC5A-2DB5-4516-AF89-42021AD9E3A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mn-cs"/>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2585125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8BA6A9-F40F-4041-B6DC-D4779C475E36}"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1790547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BA6A9-F40F-4041-B6DC-D4779C475E36}"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271298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8BA6A9-F40F-4041-B6DC-D4779C475E36}"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780617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8BA6A9-F40F-4041-B6DC-D4779C475E36}"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268179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8BA6A9-F40F-4041-B6DC-D4779C475E36}" type="datetimeFigureOut">
              <a:rPr lang="en-US" smtClean="0"/>
              <a:pPr/>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2223084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8BA6A9-F40F-4041-B6DC-D4779C475E36}" type="datetimeFigureOut">
              <a:rPr lang="en-US" smtClean="0"/>
              <a:pPr/>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1139297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BA6A9-F40F-4041-B6DC-D4779C475E36}" type="datetimeFigureOut">
              <a:rPr lang="en-US" smtClean="0"/>
              <a:pPr/>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557083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BA6A9-F40F-4041-B6DC-D4779C475E36}"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66177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BA6A9-F40F-4041-B6DC-D4779C475E36}"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79666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BA6A9-F40F-4041-B6DC-D4779C475E36}"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945813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BA6A9-F40F-4041-B6DC-D4779C475E36}"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4A8AC5-A5B3-324D-91EA-C588D95F311A}" type="slidenum">
              <a:rPr lang="en-US" smtClean="0"/>
              <a:pPr/>
              <a:t>‹#›</a:t>
            </a:fld>
            <a:endParaRPr lang="en-US"/>
          </a:p>
        </p:txBody>
      </p:sp>
    </p:spTree>
    <p:extLst>
      <p:ext uri="{BB962C8B-B14F-4D97-AF65-F5344CB8AC3E}">
        <p14:creationId xmlns:p14="http://schemas.microsoft.com/office/powerpoint/2010/main" val="3414689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3BF1C56-2D2D-4891-A653-EB35E3E47B33}"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597746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7C5BFF5-848C-43A1-B315-5B9D7D2D3BFA}"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236609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657EF88-048A-42F3-B606-078C96890DA1}"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1413585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432F791-92F5-4865-BEF3-66DF9768A3E5}"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4040279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510C30E-72FD-4C87-8CCC-5EB43261FC19}"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650168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642C6B7-D48B-4192-87AD-48E2F62E782F}"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337284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0C8DFF9-C8B9-4B2C-B742-BADCB10BB007}"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349200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8A07941-1B3B-40FF-8912-E472330C7B95}"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135760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16ACA38-516D-412A-94A9-DFFFB735FE07}"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1118329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1D9B27F-2FAA-479B-963F-9B9573BEDF31}"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14865628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211D80-35DF-445B-9468-D776DC653AB8}"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4038701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BA6A9-F40F-4041-B6DC-D4779C475E36}" type="datetimeFigureOut">
              <a:rPr lang="en-US" smtClean="0"/>
              <a:pPr/>
              <a:t>5/7/2018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4A8AC5-A5B3-324D-91EA-C588D95F311A}" type="slidenum">
              <a:rPr lang="en-US" smtClean="0"/>
              <a:pPr/>
              <a:t>‹#›</a:t>
            </a:fld>
            <a:endParaRPr lang="en-US"/>
          </a:p>
        </p:txBody>
      </p:sp>
    </p:spTree>
    <p:extLst>
      <p:ext uri="{BB962C8B-B14F-4D97-AF65-F5344CB8AC3E}">
        <p14:creationId xmlns:p14="http://schemas.microsoft.com/office/powerpoint/2010/main" val="2884298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mn-ea"/>
                <a:cs typeface="+mn-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58003E1-9772-4DFE-8D9E-EE72390131DF}" type="slidenum">
              <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421734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p:txBody>
          <a:bodyPr>
            <a:normAutofit fontScale="90000"/>
          </a:bodyPr>
          <a:lstStyle/>
          <a:p>
            <a:r>
              <a:rPr lang="en-US" sz="3600" b="1" dirty="0" smtClean="0">
                <a:solidFill>
                  <a:srgbClr val="FFFFFF"/>
                </a:solidFill>
              </a:rPr>
              <a:t/>
            </a:r>
            <a:br>
              <a:rPr lang="en-US" sz="3600" b="1" dirty="0" smtClean="0">
                <a:solidFill>
                  <a:srgbClr val="FFFFFF"/>
                </a:solidFill>
              </a:rPr>
            </a:br>
            <a:r>
              <a:rPr lang="en-CA" altLang="en-US" b="1" dirty="0">
                <a:solidFill>
                  <a:schemeClr val="bg1"/>
                </a:solidFill>
                <a:latin typeface="Calibri" panose="020F0502020204030204" pitchFamily="34" charset="0"/>
              </a:rPr>
              <a:t>Slide Deck </a:t>
            </a:r>
            <a:r>
              <a:rPr lang="en-CA" altLang="en-US" b="1" dirty="0" smtClean="0">
                <a:solidFill>
                  <a:schemeClr val="bg1"/>
                </a:solidFill>
                <a:latin typeface="Calibri" panose="020F0502020204030204" pitchFamily="34" charset="0"/>
              </a:rPr>
              <a:t>15B</a:t>
            </a:r>
            <a:r>
              <a:rPr lang="en-CA" altLang="en-US" b="1" dirty="0">
                <a:solidFill>
                  <a:schemeClr val="bg1"/>
                </a:solidFill>
                <a:latin typeface="Calibri" panose="020F0502020204030204" pitchFamily="34" charset="0"/>
              </a:rPr>
              <a:t>: Ontario’s Expenditures and Revenues</a:t>
            </a:r>
          </a:p>
        </p:txBody>
      </p:sp>
      <p:sp>
        <p:nvSpPr>
          <p:cNvPr id="3" name="Subtitle 2"/>
          <p:cNvSpPr>
            <a:spLocks noGrp="1"/>
          </p:cNvSpPr>
          <p:nvPr>
            <p:ph type="subTitle" idx="1"/>
          </p:nvPr>
        </p:nvSpPr>
        <p:spPr/>
        <p:txBody>
          <a:bodyPr/>
          <a:lstStyle/>
          <a:p>
            <a:endParaRPr lang="en-US" dirty="0" smtClean="0"/>
          </a:p>
          <a:p>
            <a:endParaRPr lang="en-US" dirty="0"/>
          </a:p>
        </p:txBody>
      </p:sp>
    </p:spTree>
    <p:extLst>
      <p:ext uri="{BB962C8B-B14F-4D97-AF65-F5344CB8AC3E}">
        <p14:creationId xmlns:p14="http://schemas.microsoft.com/office/powerpoint/2010/main" val="61561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Ontario’s Expenditures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28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Ontario has projected its expenditures will be </a:t>
            </a:r>
            <a:r>
              <a:rPr lang="en-CA" sz="2800" dirty="0" smtClean="0">
                <a:solidFill>
                  <a:schemeClr val="bg1"/>
                </a:solidFill>
                <a:latin typeface="Calibri" pitchFamily="34" charset="0"/>
                <a:ea typeface="ＭＳ Ｐゴシック" pitchFamily="34" charset="-128"/>
                <a:cs typeface="+mn-cs"/>
              </a:rPr>
              <a:t>about $158 </a:t>
            </a:r>
            <a:r>
              <a:rPr lang="en-CA" sz="2800" dirty="0">
                <a:solidFill>
                  <a:schemeClr val="bg1"/>
                </a:solidFill>
                <a:latin typeface="Calibri" pitchFamily="34" charset="0"/>
                <a:ea typeface="ＭＳ Ｐゴシック" pitchFamily="34" charset="-128"/>
                <a:cs typeface="+mn-cs"/>
              </a:rPr>
              <a:t>billion in 2018-2019</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Ontario </a:t>
            </a:r>
            <a:r>
              <a:rPr lang="en-CA" sz="2800" dirty="0">
                <a:solidFill>
                  <a:schemeClr val="bg1"/>
                </a:solidFill>
                <a:latin typeface="Calibri" pitchFamily="34" charset="0"/>
                <a:ea typeface="ＭＳ Ｐゴシック" pitchFamily="34" charset="-128"/>
                <a:cs typeface="+mn-cs"/>
              </a:rPr>
              <a:t>has 30 ministries which are grouped into six major sectors.</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10343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Ontario’s 30 Ministries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tabLst>
                <a:tab pos="0" algn="l"/>
              </a:tabLst>
              <a:defRPr/>
            </a:pPr>
            <a:r>
              <a:rPr lang="en-CA" sz="2400" dirty="0">
                <a:solidFill>
                  <a:schemeClr val="bg1"/>
                </a:solidFill>
                <a:latin typeface="Calibri" pitchFamily="34" charset="0"/>
                <a:ea typeface="ＭＳ Ｐゴシック" pitchFamily="34" charset="-128"/>
                <a:cs typeface="+mn-cs"/>
              </a:rPr>
              <a:t>Agriculture and food; Children and youth services; Citizenship and immigration; Community and social Services; Community safety and correctional services; Consumer Services; Economic development, trade and employment; Education; Energy; Environment; Francophone affairs; Health delivery and long-term care; Health promotion and sport; Indigenous affairs; Infrastructure; Labour; Municipal affairs and housing; Natural Resources; Northern development and mines; Provincial law and courts; Research and Innovation; Rural affairs; Tourism and culture; Training, colleges and universities; Transportation.</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163782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7 Spending Sectors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eaLnBrk="1" hangingPunct="1">
              <a:defRPr/>
            </a:pPr>
            <a:r>
              <a:rPr lang="en-CA" sz="2800" dirty="0">
                <a:solidFill>
                  <a:schemeClr val="bg1"/>
                </a:solidFill>
                <a:latin typeface="Calibri" pitchFamily="34" charset="0"/>
                <a:ea typeface="ＭＳ Ｐゴシック" pitchFamily="34" charset="-128"/>
                <a:cs typeface="+mn-cs"/>
              </a:rPr>
              <a:t>Children and Social Services Sector 	</a:t>
            </a:r>
          </a:p>
          <a:p>
            <a:pPr eaLnBrk="1" hangingPunct="1">
              <a:defRPr/>
            </a:pPr>
            <a:r>
              <a:rPr lang="en-CA" sz="2800" dirty="0">
                <a:solidFill>
                  <a:schemeClr val="bg1"/>
                </a:solidFill>
                <a:latin typeface="Calibri" pitchFamily="34" charset="0"/>
                <a:ea typeface="ＭＳ Ｐゴシック" pitchFamily="34" charset="-128"/>
                <a:cs typeface="+mn-cs"/>
              </a:rPr>
              <a:t>Education Sector </a:t>
            </a:r>
          </a:p>
          <a:p>
            <a:pPr eaLnBrk="1" hangingPunct="1">
              <a:defRPr/>
            </a:pPr>
            <a:r>
              <a:rPr lang="en-CA" sz="2800" dirty="0">
                <a:solidFill>
                  <a:schemeClr val="bg1"/>
                </a:solidFill>
                <a:latin typeface="Calibri" pitchFamily="34" charset="0"/>
                <a:ea typeface="ＭＳ Ｐゴシック" pitchFamily="34" charset="-128"/>
                <a:cs typeface="+mn-cs"/>
              </a:rPr>
              <a:t>Health Sector </a:t>
            </a:r>
          </a:p>
          <a:p>
            <a:pPr eaLnBrk="1" hangingPunct="1">
              <a:defRPr/>
            </a:pPr>
            <a:r>
              <a:rPr lang="en-CA" sz="2800" dirty="0">
                <a:solidFill>
                  <a:schemeClr val="bg1"/>
                </a:solidFill>
                <a:latin typeface="Calibri" pitchFamily="34" charset="0"/>
                <a:ea typeface="ＭＳ Ｐゴシック" pitchFamily="34" charset="-128"/>
                <a:cs typeface="+mn-cs"/>
              </a:rPr>
              <a:t>Justice Sector </a:t>
            </a:r>
          </a:p>
          <a:p>
            <a:pPr eaLnBrk="1" hangingPunct="1">
              <a:defRPr/>
            </a:pPr>
            <a:r>
              <a:rPr lang="en-CA" sz="2800" dirty="0">
                <a:solidFill>
                  <a:schemeClr val="bg1"/>
                </a:solidFill>
                <a:latin typeface="Calibri" pitchFamily="34" charset="0"/>
                <a:ea typeface="ＭＳ Ｐゴシック" pitchFamily="34" charset="-128"/>
                <a:cs typeface="+mn-cs"/>
              </a:rPr>
              <a:t>Postsecondary and Training Sector </a:t>
            </a:r>
          </a:p>
          <a:p>
            <a:pPr eaLnBrk="1" hangingPunct="1">
              <a:defRPr/>
            </a:pPr>
            <a:r>
              <a:rPr lang="en-CA" sz="2800" dirty="0">
                <a:solidFill>
                  <a:schemeClr val="bg1"/>
                </a:solidFill>
                <a:latin typeface="Calibri" pitchFamily="34" charset="0"/>
                <a:ea typeface="ＭＳ Ｐゴシック" pitchFamily="34" charset="-128"/>
                <a:cs typeface="+mn-cs"/>
              </a:rPr>
              <a:t>Other Programs (all other ministries)</a:t>
            </a:r>
          </a:p>
          <a:p>
            <a:pPr eaLnBrk="1" hangingPunct="1">
              <a:defRPr/>
            </a:pPr>
            <a:r>
              <a:rPr lang="en-CA" sz="2800" dirty="0">
                <a:solidFill>
                  <a:schemeClr val="bg1"/>
                </a:solidFill>
                <a:latin typeface="Calibri" pitchFamily="34" charset="0"/>
                <a:ea typeface="ＭＳ Ｐゴシック" pitchFamily="34" charset="-128"/>
                <a:cs typeface="+mn-cs"/>
              </a:rPr>
              <a:t>Interest on the Debt</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254459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 Breakdown among Sectors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eaLnBrk="1" hangingPunct="1">
              <a:defRPr/>
            </a:pPr>
            <a:r>
              <a:rPr lang="en-CA" sz="2800" dirty="0">
                <a:solidFill>
                  <a:schemeClr val="bg1"/>
                </a:solidFill>
                <a:latin typeface="Calibri" pitchFamily="34" charset="0"/>
                <a:ea typeface="ＭＳ Ｐゴシック" pitchFamily="34" charset="-128"/>
                <a:cs typeface="+mn-cs"/>
              </a:rPr>
              <a:t>Health Sector – 38.7%</a:t>
            </a:r>
          </a:p>
          <a:p>
            <a:pPr eaLnBrk="1" hangingPunct="1">
              <a:defRPr/>
            </a:pPr>
            <a:r>
              <a:rPr lang="en-CA" sz="2800" dirty="0">
                <a:solidFill>
                  <a:schemeClr val="bg1"/>
                </a:solidFill>
                <a:latin typeface="Calibri" pitchFamily="34" charset="0"/>
                <a:ea typeface="ＭＳ Ｐゴシック" pitchFamily="34" charset="-128"/>
                <a:cs typeface="+mn-cs"/>
              </a:rPr>
              <a:t>Education Sector – 18.5%</a:t>
            </a:r>
          </a:p>
          <a:p>
            <a:pPr eaLnBrk="1" hangingPunct="1">
              <a:defRPr/>
            </a:pPr>
            <a:r>
              <a:rPr lang="en-CA" sz="2800" dirty="0">
                <a:solidFill>
                  <a:schemeClr val="bg1"/>
                </a:solidFill>
                <a:latin typeface="Calibri" pitchFamily="34" charset="0"/>
                <a:ea typeface="ＭＳ Ｐゴシック" pitchFamily="34" charset="-128"/>
                <a:cs typeface="+mn-cs"/>
              </a:rPr>
              <a:t>Other Programs – 12.9%</a:t>
            </a:r>
          </a:p>
          <a:p>
            <a:pPr eaLnBrk="1" hangingPunct="1">
              <a:defRPr/>
            </a:pPr>
            <a:r>
              <a:rPr lang="en-CA" sz="2800" dirty="0">
                <a:solidFill>
                  <a:schemeClr val="bg1"/>
                </a:solidFill>
                <a:latin typeface="Calibri" pitchFamily="34" charset="0"/>
                <a:ea typeface="ＭＳ Ｐゴシック" pitchFamily="34" charset="-128"/>
                <a:cs typeface="+mn-cs"/>
              </a:rPr>
              <a:t>Interest on Debt – 12.2%</a:t>
            </a:r>
          </a:p>
          <a:p>
            <a:pPr eaLnBrk="1" hangingPunct="1">
              <a:defRPr/>
            </a:pPr>
            <a:r>
              <a:rPr lang="en-CA" sz="2800" dirty="0">
                <a:solidFill>
                  <a:schemeClr val="bg1"/>
                </a:solidFill>
                <a:latin typeface="Calibri" pitchFamily="34" charset="0"/>
                <a:ea typeface="ＭＳ Ｐゴシック" pitchFamily="34" charset="-128"/>
                <a:cs typeface="+mn-cs"/>
              </a:rPr>
              <a:t>Children and Social Services Sector – 11.3%	</a:t>
            </a:r>
          </a:p>
          <a:p>
            <a:pPr eaLnBrk="1" hangingPunct="1">
              <a:defRPr/>
            </a:pPr>
            <a:r>
              <a:rPr lang="en-CA" sz="2800" dirty="0">
                <a:solidFill>
                  <a:schemeClr val="bg1"/>
                </a:solidFill>
                <a:latin typeface="Calibri" pitchFamily="34" charset="0"/>
                <a:ea typeface="ＭＳ Ｐゴシック" pitchFamily="34" charset="-128"/>
                <a:cs typeface="+mn-cs"/>
              </a:rPr>
              <a:t>Postsecondary and Training Sector – 7.3%</a:t>
            </a:r>
          </a:p>
          <a:p>
            <a:pPr eaLnBrk="1" hangingPunct="1">
              <a:defRPr/>
            </a:pPr>
            <a:r>
              <a:rPr lang="en-CA" sz="2800" dirty="0">
                <a:solidFill>
                  <a:schemeClr val="bg1"/>
                </a:solidFill>
                <a:latin typeface="Calibri" pitchFamily="34" charset="0"/>
                <a:ea typeface="ＭＳ Ｐゴシック" pitchFamily="34" charset="-128"/>
                <a:cs typeface="+mn-cs"/>
              </a:rPr>
              <a:t>Justice Sector – 3.2%</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908540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Ontario’s Revenues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b="1" dirty="0">
                <a:solidFill>
                  <a:schemeClr val="bg1"/>
                </a:solidFill>
                <a:latin typeface="Calibri" pitchFamily="34" charset="0"/>
                <a:ea typeface="ＭＳ Ｐゴシック" pitchFamily="34" charset="-128"/>
                <a:cs typeface="+mn-cs"/>
              </a:rPr>
              <a:t>Revenue </a:t>
            </a:r>
            <a:r>
              <a:rPr lang="en-CA" sz="2800" dirty="0">
                <a:solidFill>
                  <a:schemeClr val="bg1"/>
                </a:solidFill>
                <a:latin typeface="Calibri" pitchFamily="34" charset="0"/>
                <a:ea typeface="ＭＳ Ｐゴシック" pitchFamily="34" charset="-128"/>
                <a:cs typeface="+mn-cs"/>
              </a:rPr>
              <a:t>is the money that </a:t>
            </a:r>
            <a:r>
              <a:rPr lang="en-CA" sz="2800" dirty="0" smtClean="0">
                <a:solidFill>
                  <a:schemeClr val="bg1"/>
                </a:solidFill>
                <a:latin typeface="Calibri" pitchFamily="34" charset="0"/>
                <a:ea typeface="ＭＳ Ｐゴシック" pitchFamily="34" charset="-128"/>
                <a:cs typeface="+mn-cs"/>
              </a:rPr>
              <a:t>Ontario brings </a:t>
            </a:r>
            <a:r>
              <a:rPr lang="en-CA" sz="2800" dirty="0">
                <a:solidFill>
                  <a:schemeClr val="bg1"/>
                </a:solidFill>
                <a:latin typeface="Calibri" pitchFamily="34" charset="0"/>
                <a:ea typeface="ＭＳ Ｐゴシック" pitchFamily="34" charset="-128"/>
                <a:cs typeface="+mn-cs"/>
              </a:rPr>
              <a:t>in from a variety of sources to pay for its expenditures - public services, programs and government operations</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Ontario’s </a:t>
            </a:r>
            <a:r>
              <a:rPr lang="en-CA" sz="2800" dirty="0">
                <a:solidFill>
                  <a:schemeClr val="bg1"/>
                </a:solidFill>
                <a:latin typeface="Calibri" pitchFamily="34" charset="0"/>
                <a:ea typeface="ＭＳ Ｐゴシック" pitchFamily="34" charset="-128"/>
                <a:cs typeface="+mn-cs"/>
              </a:rPr>
              <a:t>projected revenues for the </a:t>
            </a:r>
            <a:r>
              <a:rPr lang="en-CA" sz="2800" dirty="0" smtClean="0">
                <a:solidFill>
                  <a:schemeClr val="bg1"/>
                </a:solidFill>
                <a:latin typeface="Calibri" pitchFamily="34" charset="0"/>
                <a:ea typeface="ＭＳ Ｐゴシック" pitchFamily="34" charset="-128"/>
                <a:cs typeface="+mn-cs"/>
              </a:rPr>
              <a:t>2018-2019 </a:t>
            </a:r>
            <a:r>
              <a:rPr lang="en-CA" sz="2800" dirty="0">
                <a:solidFill>
                  <a:schemeClr val="bg1"/>
                </a:solidFill>
                <a:latin typeface="Calibri" pitchFamily="34" charset="0"/>
                <a:ea typeface="ＭＳ Ｐゴシック" pitchFamily="34" charset="-128"/>
                <a:cs typeface="+mn-cs"/>
              </a:rPr>
              <a:t>fiscal year </a:t>
            </a:r>
            <a:r>
              <a:rPr lang="en-CA" sz="2800" dirty="0" smtClean="0">
                <a:solidFill>
                  <a:schemeClr val="bg1"/>
                </a:solidFill>
                <a:latin typeface="Calibri" pitchFamily="34" charset="0"/>
                <a:ea typeface="ＭＳ Ｐゴシック" pitchFamily="34" charset="-128"/>
                <a:cs typeface="+mn-cs"/>
              </a:rPr>
              <a:t>are about </a:t>
            </a:r>
            <a:r>
              <a:rPr lang="en-CA" sz="2800" b="1" dirty="0">
                <a:solidFill>
                  <a:schemeClr val="bg1"/>
                </a:solidFill>
                <a:latin typeface="Calibri" pitchFamily="34" charset="0"/>
                <a:ea typeface="ＭＳ Ｐゴシック" pitchFamily="34" charset="-128"/>
                <a:cs typeface="+mn-cs"/>
              </a:rPr>
              <a:t>$</a:t>
            </a:r>
            <a:r>
              <a:rPr lang="en-CA" sz="2800" b="1" dirty="0" smtClean="0">
                <a:solidFill>
                  <a:schemeClr val="bg1"/>
                </a:solidFill>
                <a:latin typeface="Calibri" pitchFamily="34" charset="0"/>
                <a:ea typeface="ＭＳ Ｐゴシック" pitchFamily="34" charset="-128"/>
                <a:cs typeface="+mn-cs"/>
              </a:rPr>
              <a:t>152 </a:t>
            </a:r>
            <a:r>
              <a:rPr lang="en-CA" sz="2800" b="1" dirty="0">
                <a:solidFill>
                  <a:schemeClr val="bg1"/>
                </a:solidFill>
                <a:latin typeface="Calibri" pitchFamily="34" charset="0"/>
                <a:ea typeface="ＭＳ Ｐゴシック" pitchFamily="34" charset="-128"/>
                <a:cs typeface="+mn-cs"/>
              </a:rPr>
              <a:t>billion.</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690855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CA" sz="4000" b="1" dirty="0">
                <a:solidFill>
                  <a:schemeClr val="accent3"/>
                </a:solidFill>
                <a:latin typeface="Calibri" pitchFamily="34" charset="0"/>
                <a:ea typeface="ＭＳ Ｐゴシック" pitchFamily="34" charset="-128"/>
                <a:cs typeface="+mj-cs"/>
              </a:rPr>
              <a:t>Where does it come from?</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eaLnBrk="1" hangingPunct="1">
              <a:defRPr/>
            </a:pPr>
            <a:endParaRPr lang="en-CA" sz="2800" dirty="0" smtClean="0">
              <a:solidFill>
                <a:schemeClr val="bg1"/>
              </a:solidFill>
              <a:latin typeface="Calibri" pitchFamily="34" charset="0"/>
              <a:ea typeface="ＭＳ Ｐゴシック" pitchFamily="34" charset="-128"/>
            </a:endParaRPr>
          </a:p>
          <a:p>
            <a:pPr eaLnBrk="1" hangingPunct="1">
              <a:defRPr/>
            </a:pPr>
            <a:r>
              <a:rPr lang="en-US" sz="2800" dirty="0">
                <a:solidFill>
                  <a:schemeClr val="bg1"/>
                </a:solidFill>
                <a:latin typeface="Calibri" pitchFamily="34" charset="0"/>
                <a:ea typeface="ＭＳ Ｐゴシック" pitchFamily="34" charset="-128"/>
                <a:cs typeface="+mn-cs"/>
              </a:rPr>
              <a:t>Taxes</a:t>
            </a:r>
          </a:p>
          <a:p>
            <a:pPr eaLnBrk="1" hangingPunct="1">
              <a:defRPr/>
            </a:pPr>
            <a:r>
              <a:rPr lang="en-US" sz="2800" dirty="0">
                <a:solidFill>
                  <a:schemeClr val="bg1"/>
                </a:solidFill>
                <a:latin typeface="Calibri" pitchFamily="34" charset="0"/>
                <a:ea typeface="ＭＳ Ｐゴシック" pitchFamily="34" charset="-128"/>
                <a:cs typeface="+mn-cs"/>
              </a:rPr>
              <a:t>Transfer Payments</a:t>
            </a:r>
          </a:p>
          <a:p>
            <a:pPr eaLnBrk="1" hangingPunct="1">
              <a:defRPr/>
            </a:pPr>
            <a:r>
              <a:rPr lang="en-US" sz="2800" dirty="0">
                <a:solidFill>
                  <a:schemeClr val="bg1"/>
                </a:solidFill>
                <a:latin typeface="Calibri" pitchFamily="34" charset="0"/>
                <a:ea typeface="ＭＳ Ｐゴシック" pitchFamily="34" charset="-128"/>
                <a:cs typeface="+mn-cs"/>
              </a:rPr>
              <a:t>Non-Tax Revenue</a:t>
            </a:r>
          </a:p>
          <a:p>
            <a:pPr eaLnBrk="1" hangingPunct="1">
              <a:defRPr/>
            </a:pPr>
            <a:r>
              <a:rPr lang="en-US" sz="2800" dirty="0">
                <a:solidFill>
                  <a:schemeClr val="bg1"/>
                </a:solidFill>
                <a:latin typeface="Calibri" pitchFamily="34" charset="0"/>
                <a:ea typeface="ＭＳ Ｐゴシック" pitchFamily="34" charset="-128"/>
                <a:cs typeface="+mn-cs"/>
              </a:rPr>
              <a:t>Government Enterprises</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437950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Taxes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Taxes are levies or fees individuals or businesses are required to pay in order to pay for public services and contribute to the government in the province and country in which they live or operate</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Taxes </a:t>
            </a:r>
            <a:r>
              <a:rPr lang="en-CA" sz="2800" dirty="0">
                <a:solidFill>
                  <a:schemeClr val="bg1"/>
                </a:solidFill>
                <a:latin typeface="Calibri" pitchFamily="34" charset="0"/>
                <a:ea typeface="ＭＳ Ｐゴシック" pitchFamily="34" charset="-128"/>
                <a:cs typeface="+mn-cs"/>
              </a:rPr>
              <a:t>make up the majority of Ontario’s total revenue.</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2201530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Types of Taxes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In Ontario, three taxes bring in the largest amount of revenue.</a:t>
            </a:r>
          </a:p>
          <a:p>
            <a:pPr marL="400050" lvl="1" indent="0" eaLnBrk="1" hangingPunct="1">
              <a:buFont typeface="+mj-lt"/>
              <a:buAutoNum type="arabicPeriod"/>
              <a:defRPr/>
            </a:pPr>
            <a:r>
              <a:rPr lang="en-CA" dirty="0">
                <a:solidFill>
                  <a:schemeClr val="bg1"/>
                </a:solidFill>
                <a:latin typeface="Calibri" pitchFamily="34" charset="0"/>
                <a:ea typeface="ＭＳ Ｐゴシック" pitchFamily="34" charset="-128"/>
                <a:cs typeface="+mn-cs"/>
              </a:rPr>
              <a:t>Personal</a:t>
            </a:r>
          </a:p>
          <a:p>
            <a:pPr marL="400050" lvl="1" indent="0" eaLnBrk="1" hangingPunct="1">
              <a:buFont typeface="+mj-lt"/>
              <a:buAutoNum type="arabicPeriod"/>
              <a:defRPr/>
            </a:pPr>
            <a:r>
              <a:rPr lang="en-CA" dirty="0">
                <a:solidFill>
                  <a:schemeClr val="bg1"/>
                </a:solidFill>
                <a:latin typeface="Calibri" pitchFamily="34" charset="0"/>
                <a:ea typeface="ＭＳ Ｐゴシック" pitchFamily="34" charset="-128"/>
                <a:cs typeface="+mn-cs"/>
              </a:rPr>
              <a:t>Corporate</a:t>
            </a:r>
          </a:p>
          <a:p>
            <a:pPr marL="400050" lvl="1" indent="0" eaLnBrk="1" hangingPunct="1">
              <a:buFont typeface="+mj-lt"/>
              <a:buAutoNum type="arabicPeriod"/>
              <a:defRPr/>
            </a:pPr>
            <a:r>
              <a:rPr lang="en-CA" dirty="0">
                <a:solidFill>
                  <a:schemeClr val="bg1"/>
                </a:solidFill>
                <a:latin typeface="Calibri" pitchFamily="34" charset="0"/>
                <a:ea typeface="ＭＳ Ｐゴシック" pitchFamily="34" charset="-128"/>
                <a:cs typeface="+mn-cs"/>
              </a:rPr>
              <a:t>Sales</a:t>
            </a: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Others </a:t>
            </a:r>
            <a:r>
              <a:rPr lang="en-CA" sz="2800" dirty="0">
                <a:solidFill>
                  <a:schemeClr val="bg1"/>
                </a:solidFill>
                <a:latin typeface="Calibri" pitchFamily="34" charset="0"/>
                <a:ea typeface="ＭＳ Ｐゴシック" pitchFamily="34" charset="-128"/>
                <a:cs typeface="+mn-cs"/>
              </a:rPr>
              <a:t>include Employer Health Tax, gasoline and fuel taxes, and the Ontario Health Premium.</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132787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Personal Income Tax</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28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A percentage of the money you earn from a job or investments must be remitted to the government.  </a:t>
            </a:r>
            <a:endParaRPr lang="en-CA" sz="2800" dirty="0" smtClean="0">
              <a:solidFill>
                <a:schemeClr val="bg1"/>
              </a:solidFill>
              <a:latin typeface="Calibri" pitchFamily="34" charset="0"/>
              <a:ea typeface="ＭＳ Ｐゴシック" pitchFamily="34" charset="-128"/>
              <a:cs typeface="+mn-cs"/>
            </a:endParaRP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In </a:t>
            </a:r>
            <a:r>
              <a:rPr lang="en-CA" sz="2800" dirty="0">
                <a:solidFill>
                  <a:schemeClr val="bg1"/>
                </a:solidFill>
                <a:latin typeface="Calibri" pitchFamily="34" charset="0"/>
                <a:ea typeface="ＭＳ Ｐゴシック" pitchFamily="34" charset="-128"/>
                <a:cs typeface="+mn-cs"/>
              </a:rPr>
              <a:t>Ontario, personal income tax ranges from 20-40% based on the level of your income. Between 5-10% goes to the provincial government, while the rest goes to the federal government.</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1893120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Corporate Tax</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Businesses are also required to pay the government a percentage of their profits. </a:t>
            </a:r>
            <a:endParaRPr lang="en-CA" sz="2800" dirty="0" smtClean="0">
              <a:solidFill>
                <a:schemeClr val="bg1"/>
              </a:solidFill>
              <a:latin typeface="Calibri" pitchFamily="34" charset="0"/>
              <a:ea typeface="ＭＳ Ｐゴシック" pitchFamily="34" charset="-128"/>
              <a:cs typeface="+mn-cs"/>
            </a:endParaRP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In </a:t>
            </a:r>
            <a:r>
              <a:rPr lang="en-CA" sz="2800" dirty="0">
                <a:solidFill>
                  <a:schemeClr val="bg1"/>
                </a:solidFill>
                <a:latin typeface="Calibri" pitchFamily="34" charset="0"/>
                <a:ea typeface="ＭＳ Ｐゴシック" pitchFamily="34" charset="-128"/>
                <a:cs typeface="+mn-cs"/>
              </a:rPr>
              <a:t>Ontario, the corporate tax rate ranges from 15-28%, depending on the size of your business. Between 3.5-11.5% goes to the provincial government and the rest goes to the federal government.</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69763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Sales Tax</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Individuals and businesses are required to pay a sales tax on the goods and services they purchase</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The </a:t>
            </a:r>
            <a:r>
              <a:rPr lang="en-CA" sz="2800" dirty="0">
                <a:solidFill>
                  <a:schemeClr val="bg1"/>
                </a:solidFill>
                <a:latin typeface="Calibri" pitchFamily="34" charset="0"/>
                <a:ea typeface="ＭＳ Ｐゴシック" pitchFamily="34" charset="-128"/>
                <a:cs typeface="+mn-cs"/>
              </a:rPr>
              <a:t>most common sales tax in Ontario is the Harmonized Sales Tax (HST) which is 13%. This is also split among the provincial (8%) and federal (5%) governments.</a:t>
            </a:r>
          </a:p>
          <a:p>
            <a:pPr marL="0" indent="0"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2019211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Federal Transfer Payments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Sums of money that are transferred from the federal government to the provinces and territories to pay for public services</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Transfer </a:t>
            </a:r>
            <a:r>
              <a:rPr lang="en-CA" sz="2800" dirty="0">
                <a:solidFill>
                  <a:schemeClr val="bg1"/>
                </a:solidFill>
                <a:latin typeface="Calibri" pitchFamily="34" charset="0"/>
                <a:ea typeface="ＭＳ Ｐゴシック" pitchFamily="34" charset="-128"/>
                <a:cs typeface="+mn-cs"/>
              </a:rPr>
              <a:t>payments help Ontario cover the costs of Healthcare, Education and Welfare.</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84423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Non-Tax Revenue</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28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Non-Tax Revenue refers to money collected by the Ontario government through fees and penalties</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Some </a:t>
            </a:r>
            <a:r>
              <a:rPr lang="en-CA" sz="2800" dirty="0">
                <a:solidFill>
                  <a:schemeClr val="bg1"/>
                </a:solidFill>
                <a:latin typeface="Calibri" pitchFamily="34" charset="0"/>
                <a:ea typeface="ＭＳ Ｐゴシック" pitchFamily="34" charset="-128"/>
                <a:cs typeface="+mn-cs"/>
              </a:rPr>
              <a:t>examples include: user fees for provincial parks, vehicle licensing, permits and speeding tickets.</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2337206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Government Enterprises</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525963"/>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marL="0" indent="0" eaLnBrk="1" hangingPunct="1">
              <a:buNone/>
              <a:defRPr/>
            </a:pPr>
            <a:r>
              <a:rPr lang="en-CA" sz="2800" dirty="0">
                <a:solidFill>
                  <a:schemeClr val="bg1"/>
                </a:solidFill>
                <a:latin typeface="Calibri" pitchFamily="34" charset="0"/>
                <a:ea typeface="ＭＳ Ｐゴシック" pitchFamily="34" charset="-128"/>
                <a:cs typeface="+mn-cs"/>
              </a:rPr>
              <a:t>Revenue also comes from businesses (enterprises) that </a:t>
            </a:r>
            <a:r>
              <a:rPr lang="en-CA" sz="2800" dirty="0" smtClean="0">
                <a:solidFill>
                  <a:schemeClr val="bg1"/>
                </a:solidFill>
                <a:latin typeface="Calibri" pitchFamily="34" charset="0"/>
                <a:ea typeface="ＭＳ Ｐゴシック" pitchFamily="34" charset="-128"/>
                <a:cs typeface="+mn-cs"/>
              </a:rPr>
              <a:t>the Ontario </a:t>
            </a:r>
            <a:r>
              <a:rPr lang="en-CA" sz="2800" dirty="0">
                <a:solidFill>
                  <a:schemeClr val="bg1"/>
                </a:solidFill>
                <a:latin typeface="Calibri" pitchFamily="34" charset="0"/>
                <a:ea typeface="ＭＳ Ｐゴシック" pitchFamily="34" charset="-128"/>
                <a:cs typeface="+mn-cs"/>
              </a:rPr>
              <a:t>government owns and operates</a:t>
            </a:r>
            <a:r>
              <a:rPr lang="en-CA" sz="2800" dirty="0" smtClean="0">
                <a:solidFill>
                  <a:schemeClr val="bg1"/>
                </a:solidFill>
                <a:latin typeface="Calibri" pitchFamily="34" charset="0"/>
                <a:ea typeface="ＭＳ Ｐゴシック" pitchFamily="34" charset="-128"/>
                <a:cs typeface="+mn-cs"/>
              </a:rPr>
              <a:t>.</a:t>
            </a:r>
          </a:p>
          <a:p>
            <a:pPr marL="0" indent="0" eaLnBrk="1" hangingPunct="1">
              <a:buNone/>
              <a:defRPr/>
            </a:pPr>
            <a:endParaRPr lang="en-CA" sz="2800" dirty="0">
              <a:solidFill>
                <a:schemeClr val="bg1"/>
              </a:solidFill>
              <a:latin typeface="Calibri" pitchFamily="34" charset="0"/>
              <a:ea typeface="ＭＳ Ｐゴシック" pitchFamily="34" charset="-128"/>
              <a:cs typeface="+mn-cs"/>
            </a:endParaRPr>
          </a:p>
          <a:p>
            <a:pPr marL="0" indent="0" eaLnBrk="1" hangingPunct="1">
              <a:buNone/>
              <a:defRPr/>
            </a:pPr>
            <a:r>
              <a:rPr lang="en-CA" sz="2800" dirty="0" smtClean="0">
                <a:solidFill>
                  <a:schemeClr val="bg1"/>
                </a:solidFill>
                <a:latin typeface="Calibri" pitchFamily="34" charset="0"/>
                <a:ea typeface="ＭＳ Ｐゴシック" pitchFamily="34" charset="-128"/>
                <a:cs typeface="+mn-cs"/>
              </a:rPr>
              <a:t>These </a:t>
            </a:r>
            <a:r>
              <a:rPr lang="en-CA" sz="2800" dirty="0">
                <a:solidFill>
                  <a:schemeClr val="bg1"/>
                </a:solidFill>
                <a:latin typeface="Calibri" pitchFamily="34" charset="0"/>
                <a:ea typeface="ＭＳ Ｐゴシック" pitchFamily="34" charset="-128"/>
                <a:cs typeface="+mn-cs"/>
              </a:rPr>
              <a:t>include the Liquor Control Board of Ontario (LCBO), Ontario Lottery and Gaming Corporation (OLG), Hydro One and Ontario Power Generation (OPG).</a:t>
            </a:r>
          </a:p>
        </p:txBody>
      </p:sp>
    </p:spTree>
    <p:extLst>
      <p:ext uri="{BB962C8B-B14F-4D97-AF65-F5344CB8AC3E}">
        <p14:creationId xmlns:p14="http://schemas.microsoft.com/office/powerpoint/2010/main" val="1069047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Grp="1" noChangeArrowheads="1"/>
          </p:cNvSpPr>
          <p:nvPr>
            <p:ph type="title"/>
          </p:nvPr>
        </p:nvSpPr>
        <p:spPr/>
        <p:txBody>
          <a:bodyPr/>
          <a:lstStyle/>
          <a:p>
            <a:pPr algn="l" eaLnBrk="1" hangingPunct="1">
              <a:defRPr/>
            </a:pPr>
            <a:r>
              <a:rPr lang="en-US" sz="4000" b="1" dirty="0">
                <a:solidFill>
                  <a:schemeClr val="accent3"/>
                </a:solidFill>
                <a:latin typeface="Calibri" pitchFamily="34" charset="0"/>
                <a:ea typeface="ＭＳ Ｐゴシック" pitchFamily="34" charset="-128"/>
                <a:cs typeface="+mj-cs"/>
              </a:rPr>
              <a:t>Revenues % Breakdown</a:t>
            </a:r>
            <a:endParaRPr lang="en-US" sz="4000" b="1" dirty="0" smtClean="0">
              <a:solidFill>
                <a:schemeClr val="accent3"/>
              </a:solidFill>
              <a:latin typeface="Calibri" pitchFamily="34" charset="0"/>
              <a:ea typeface="ＭＳ Ｐゴシック" pitchFamily="34" charset="-128"/>
              <a:cs typeface="+mj-cs"/>
            </a:endParaRPr>
          </a:p>
        </p:txBody>
      </p:sp>
      <p:sp>
        <p:nvSpPr>
          <p:cNvPr id="3075" name="Rectangle 4"/>
          <p:cNvSpPr>
            <a:spLocks noGrp="1" noChangeArrowheads="1"/>
          </p:cNvSpPr>
          <p:nvPr>
            <p:ph type="body" idx="1"/>
          </p:nvPr>
        </p:nvSpPr>
        <p:spPr>
          <a:xfrm>
            <a:off x="457200" y="1166018"/>
            <a:ext cx="8229600" cy="4806765"/>
          </a:xfrm>
        </p:spPr>
        <p:txBody>
          <a:bodyPr/>
          <a:lstStyle/>
          <a:p>
            <a:pPr marL="0" indent="0" eaLnBrk="1" hangingPunct="1">
              <a:buNone/>
              <a:defRPr/>
            </a:pPr>
            <a:endParaRPr lang="en-CA" sz="1000" dirty="0" smtClean="0">
              <a:solidFill>
                <a:schemeClr val="bg1"/>
              </a:solidFill>
              <a:latin typeface="Calibri" pitchFamily="34" charset="0"/>
              <a:ea typeface="ＭＳ Ｐゴシック" pitchFamily="34" charset="-128"/>
            </a:endParaRPr>
          </a:p>
          <a:p>
            <a:pPr eaLnBrk="1" hangingPunct="1">
              <a:buNone/>
              <a:defRPr/>
            </a:pPr>
            <a:r>
              <a:rPr lang="en-CA" sz="2800" dirty="0">
                <a:solidFill>
                  <a:schemeClr val="bg1"/>
                </a:solidFill>
                <a:latin typeface="Calibri" pitchFamily="34" charset="0"/>
                <a:ea typeface="ＭＳ Ｐゴシック" pitchFamily="34" charset="-128"/>
                <a:cs typeface="+mn-cs"/>
              </a:rPr>
              <a:t>Taxes – 66.5% </a:t>
            </a:r>
            <a:br>
              <a:rPr lang="en-CA" sz="2800" dirty="0">
                <a:solidFill>
                  <a:schemeClr val="bg1"/>
                </a:solidFill>
                <a:latin typeface="Calibri" pitchFamily="34" charset="0"/>
                <a:ea typeface="ＭＳ Ｐゴシック" pitchFamily="34" charset="-128"/>
                <a:cs typeface="+mn-cs"/>
              </a:rPr>
            </a:br>
            <a:r>
              <a:rPr lang="en-CA" sz="2800" dirty="0">
                <a:solidFill>
                  <a:schemeClr val="bg1"/>
                </a:solidFill>
                <a:latin typeface="Calibri" pitchFamily="34" charset="0"/>
                <a:ea typeface="ＭＳ Ｐゴシック" pitchFamily="34" charset="-128"/>
                <a:cs typeface="+mn-cs"/>
              </a:rPr>
              <a:t>(22.2% Personal, 17.5% Sales,              </a:t>
            </a:r>
            <a:endParaRPr lang="en-CA" sz="2800" dirty="0" smtClean="0">
              <a:solidFill>
                <a:schemeClr val="bg1"/>
              </a:solidFill>
              <a:latin typeface="Calibri" pitchFamily="34" charset="0"/>
              <a:ea typeface="ＭＳ Ｐゴシック" pitchFamily="34" charset="-128"/>
              <a:cs typeface="+mn-cs"/>
            </a:endParaRPr>
          </a:p>
          <a:p>
            <a:pPr eaLnBrk="1" hangingPunct="1">
              <a:buNone/>
              <a:defRPr/>
            </a:pPr>
            <a:r>
              <a:rPr lang="en-CA" sz="2800" dirty="0">
                <a:solidFill>
                  <a:schemeClr val="bg1"/>
                </a:solidFill>
                <a:latin typeface="Calibri" pitchFamily="34" charset="0"/>
                <a:ea typeface="ＭＳ Ｐゴシック" pitchFamily="34" charset="-128"/>
                <a:cs typeface="+mn-cs"/>
              </a:rPr>
              <a:t> </a:t>
            </a:r>
            <a:r>
              <a:rPr lang="en-CA" sz="2800" dirty="0" smtClean="0">
                <a:solidFill>
                  <a:schemeClr val="bg1"/>
                </a:solidFill>
                <a:latin typeface="Calibri" pitchFamily="34" charset="0"/>
                <a:ea typeface="ＭＳ Ｐゴシック" pitchFamily="34" charset="-128"/>
                <a:cs typeface="+mn-cs"/>
              </a:rPr>
              <a:t>    10.3</a:t>
            </a:r>
            <a:r>
              <a:rPr lang="en-CA" sz="2800" dirty="0">
                <a:solidFill>
                  <a:schemeClr val="bg1"/>
                </a:solidFill>
                <a:latin typeface="Calibri" pitchFamily="34" charset="0"/>
                <a:ea typeface="ＭＳ Ｐゴシック" pitchFamily="34" charset="-128"/>
                <a:cs typeface="+mn-cs"/>
              </a:rPr>
              <a:t>% Corporations, 16.5% Other taxes</a:t>
            </a:r>
            <a:r>
              <a:rPr lang="en-CA" sz="2800" dirty="0" smtClean="0">
                <a:solidFill>
                  <a:schemeClr val="bg1"/>
                </a:solidFill>
                <a:latin typeface="Calibri" pitchFamily="34" charset="0"/>
                <a:ea typeface="ＭＳ Ｐゴシック" pitchFamily="34" charset="-128"/>
                <a:cs typeface="+mn-cs"/>
              </a:rPr>
              <a:t>)</a:t>
            </a:r>
          </a:p>
          <a:p>
            <a:pPr eaLnBrk="1" hangingPunct="1">
              <a:buNone/>
              <a:defRPr/>
            </a:pPr>
            <a:endParaRPr lang="en-CA" sz="2800" dirty="0">
              <a:solidFill>
                <a:schemeClr val="bg1"/>
              </a:solidFill>
              <a:latin typeface="Calibri" pitchFamily="34" charset="0"/>
              <a:ea typeface="ＭＳ Ｐゴシック" pitchFamily="34" charset="-128"/>
              <a:cs typeface="+mn-cs"/>
            </a:endParaRPr>
          </a:p>
          <a:p>
            <a:pPr eaLnBrk="1" hangingPunct="1">
              <a:buNone/>
              <a:defRPr/>
            </a:pPr>
            <a:r>
              <a:rPr lang="en-CA" sz="2800" dirty="0">
                <a:solidFill>
                  <a:schemeClr val="bg1"/>
                </a:solidFill>
                <a:latin typeface="Calibri" pitchFamily="34" charset="0"/>
                <a:ea typeface="ＭＳ Ｐゴシック" pitchFamily="34" charset="-128"/>
                <a:cs typeface="+mn-cs"/>
              </a:rPr>
              <a:t>Transfer Payments – 17.5% </a:t>
            </a:r>
            <a:endParaRPr lang="en-CA" sz="2800" dirty="0" smtClean="0">
              <a:solidFill>
                <a:schemeClr val="bg1"/>
              </a:solidFill>
              <a:latin typeface="Calibri" pitchFamily="34" charset="0"/>
              <a:ea typeface="ＭＳ Ｐゴシック" pitchFamily="34" charset="-128"/>
              <a:cs typeface="+mn-cs"/>
            </a:endParaRPr>
          </a:p>
          <a:p>
            <a:pPr eaLnBrk="1" hangingPunct="1">
              <a:buNone/>
              <a:defRPr/>
            </a:pPr>
            <a:endParaRPr lang="en-CA" sz="2800" dirty="0">
              <a:solidFill>
                <a:schemeClr val="bg1"/>
              </a:solidFill>
              <a:latin typeface="Calibri" pitchFamily="34" charset="0"/>
              <a:ea typeface="ＭＳ Ｐゴシック" pitchFamily="34" charset="-128"/>
              <a:cs typeface="+mn-cs"/>
            </a:endParaRPr>
          </a:p>
          <a:p>
            <a:pPr eaLnBrk="1" hangingPunct="1">
              <a:buNone/>
              <a:defRPr/>
            </a:pPr>
            <a:r>
              <a:rPr lang="en-CA" sz="2800" dirty="0">
                <a:solidFill>
                  <a:schemeClr val="bg1"/>
                </a:solidFill>
                <a:latin typeface="Calibri" pitchFamily="34" charset="0"/>
                <a:ea typeface="ＭＳ Ｐゴシック" pitchFamily="34" charset="-128"/>
                <a:cs typeface="+mn-cs"/>
              </a:rPr>
              <a:t>Non-Tax Revenue – 12.6% </a:t>
            </a:r>
            <a:endParaRPr lang="en-CA" sz="2800" dirty="0" smtClean="0">
              <a:solidFill>
                <a:schemeClr val="bg1"/>
              </a:solidFill>
              <a:latin typeface="Calibri" pitchFamily="34" charset="0"/>
              <a:ea typeface="ＭＳ Ｐゴシック" pitchFamily="34" charset="-128"/>
              <a:cs typeface="+mn-cs"/>
            </a:endParaRPr>
          </a:p>
          <a:p>
            <a:pPr eaLnBrk="1" hangingPunct="1">
              <a:buNone/>
              <a:defRPr/>
            </a:pPr>
            <a:endParaRPr lang="en-CA" sz="2800" dirty="0">
              <a:solidFill>
                <a:schemeClr val="bg1"/>
              </a:solidFill>
              <a:latin typeface="Calibri" pitchFamily="34" charset="0"/>
              <a:ea typeface="ＭＳ Ｐゴシック" pitchFamily="34" charset="-128"/>
              <a:cs typeface="+mn-cs"/>
            </a:endParaRPr>
          </a:p>
          <a:p>
            <a:pPr eaLnBrk="1" hangingPunct="1">
              <a:buNone/>
              <a:defRPr/>
            </a:pPr>
            <a:r>
              <a:rPr lang="en-CA" sz="2800" dirty="0">
                <a:solidFill>
                  <a:schemeClr val="bg1"/>
                </a:solidFill>
                <a:latin typeface="Calibri" pitchFamily="34" charset="0"/>
                <a:ea typeface="ＭＳ Ｐゴシック" pitchFamily="34" charset="-128"/>
                <a:cs typeface="+mn-cs"/>
              </a:rPr>
              <a:t>Government Enterprises – 3.4% </a:t>
            </a:r>
          </a:p>
          <a:p>
            <a:pPr eaLnBrk="1" hangingPunct="1">
              <a:buNone/>
              <a:defRPr/>
            </a:pPr>
            <a:endParaRPr lang="en-US" sz="2400" dirty="0" smtClean="0">
              <a:solidFill>
                <a:schemeClr val="bg1"/>
              </a:solidFill>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352571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14950</TotalTime>
  <Words>616</Words>
  <Application>Microsoft Office PowerPoint</Application>
  <PresentationFormat>On-screen Show (4:3)</PresentationFormat>
  <Paragraphs>105</Paragraphs>
  <Slides>16</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ＭＳ Ｐゴシック</vt:lpstr>
      <vt:lpstr>ＭＳ Ｐゴシック</vt:lpstr>
      <vt:lpstr>Arial</vt:lpstr>
      <vt:lpstr>Calibri</vt:lpstr>
      <vt:lpstr>Office Theme</vt:lpstr>
      <vt:lpstr>Default Design</vt:lpstr>
      <vt:lpstr> Slide Deck 15B: Ontario’s Expenditures and Revenues</vt:lpstr>
      <vt:lpstr>Ontario’s Expenditures</vt:lpstr>
      <vt:lpstr>Ontario’s 30 Ministries</vt:lpstr>
      <vt:lpstr>7 Spending Sectors</vt:lpstr>
      <vt:lpstr>% Breakdown among Sectors</vt:lpstr>
      <vt:lpstr>Ontario’s Revenues</vt:lpstr>
      <vt:lpstr>Where does it come from?</vt:lpstr>
      <vt:lpstr>Taxes</vt:lpstr>
      <vt:lpstr>Types of Taxes</vt:lpstr>
      <vt:lpstr>Personal Income Tax</vt:lpstr>
      <vt:lpstr>Corporate Tax</vt:lpstr>
      <vt:lpstr>Sales Tax</vt:lpstr>
      <vt:lpstr>Federal Transfer Payments</vt:lpstr>
      <vt:lpstr>Non-Tax Revenue</vt:lpstr>
      <vt:lpstr>Government Enterprises</vt:lpstr>
      <vt:lpstr>Revenues % Breakdown</vt:lpstr>
    </vt:vector>
  </TitlesOfParts>
  <Company>Fighter Writer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and DEMOCRACY</dc:title>
  <dc:creator>Michael  Doyle</dc:creator>
  <cp:lastModifiedBy>Dan</cp:lastModifiedBy>
  <cp:revision>130</cp:revision>
  <dcterms:created xsi:type="dcterms:W3CDTF">2016-08-17T16:14:15Z</dcterms:created>
  <dcterms:modified xsi:type="dcterms:W3CDTF">2018-05-07T18:18:10Z</dcterms:modified>
</cp:coreProperties>
</file>