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Source Code Pro" panose="020B0604020202020204" charset="0"/>
      <p:regular r:id="rId21"/>
      <p:bold r:id="rId22"/>
      <p:italic r:id="rId23"/>
      <p:boldItalic r:id="rId24"/>
    </p:embeddedFont>
    <p:embeddedFont>
      <p:font typeface="Oswald" panose="02000503000000000000" pitchFamily="2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4e9d780a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194e9d780a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9fef42dc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e9fef42dc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ed801dc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ded801dc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5eeabeb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5eeabeb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3c6d25dd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3c6d25dd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e621f53b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e621f53b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6fd5a0e4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6fd5a0e4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5eeabeb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5eeabeb0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SLIDES_API12941550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SLIDES_API12941550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330d38f18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330d38f18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9fef42dc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e9fef42dc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dc255c9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dc255c9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9fef42dc6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e9fef42dc6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e621f53b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e621f53b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e621f53b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e621f53b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SLIDES_API4915707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SLIDES_API4915707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be26bede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be26bede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e621f53b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e621f53b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name="adj1" fmla="val -21132"/>
              <a:gd name="adj2" fmla="val 47582"/>
            </a:avLst>
          </a:prstGeom>
          <a:solidFill>
            <a:srgbClr val="EC008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name="adj" fmla="val 50000"/>
            </a:avLst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751" y="6082886"/>
            <a:ext cx="1943298" cy="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UmFua2luZw%3D%3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www.sli.do/features-google-slides?payload=eyJwcmVzZW50YXRpb25JZCI6IjFVX2t3UTZjYktTWkU1YUxEZUd3c1dGQlNZSGNxa2hHUnVWalg3WjBfVTZZIiwic2xpZGVJZCI6IlNMSURFU19BUEkxMjk0MTU1MDU5XzAifQ%3D%3D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TXVsdGlwbGVDaG9pY2U%3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www.sli.do/features-google-slides?payload=eyJwcmVzZW50YXRpb25JZCI6IjFVX2t3UTZjYktTWkU1YUxEZUd3c1dGQlNZSGNxa2hHUnVWalg3WjBfVTZZIiwic2xpZGVJZCI6IlNMSURFU19BUEk0OTE1NzA3MTBfMCJ9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100" y="6115750"/>
            <a:ext cx="2044401" cy="3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20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 at the PDTCA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70625" y="1678799"/>
            <a:ext cx="105156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4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Session 1: Facilitating Effective Discussions</a:t>
            </a:r>
            <a:endParaRPr sz="46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600" b="1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43125" y="3305925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Poppins"/>
                <a:ea typeface="Poppins"/>
                <a:cs typeface="Poppins"/>
                <a:sym typeface="Poppins"/>
              </a:rPr>
              <a:t>8:45 to 9:25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25" y="5801900"/>
            <a:ext cx="2837275" cy="9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 idx="4294967295"/>
          </p:nvPr>
        </p:nvSpPr>
        <p:spPr>
          <a:xfrm>
            <a:off x="705196" y="19055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Discussion </a:t>
            </a:r>
            <a:r>
              <a:rPr lang="en-CA"/>
              <a:t>Guide</a:t>
            </a:r>
            <a:endParaRPr sz="5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5174700" y="3184625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of Contents image here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878475" y="3450450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 image TK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5342175" y="1549650"/>
            <a:ext cx="59757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Guiding Principles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Creating a Discussion-Friendly Classroom: Norms of Agreement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Preparing for Discussion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Framework for Constructive Disagreement (PLANS)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Troubleshooting</a:t>
            </a:r>
            <a:br>
              <a:rPr lang="en-CA" sz="2100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CA" sz="2100">
                <a:latin typeface="Calibri"/>
                <a:ea typeface="Calibri"/>
                <a:cs typeface="Calibri"/>
                <a:sym typeface="Calibri"/>
              </a:rPr>
              <a:t>Appendix: Activities and Handouts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150" y="1565650"/>
            <a:ext cx="3392250" cy="4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374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Norms of Agreement </a:t>
            </a:r>
            <a:r>
              <a:rPr lang="en-CA"/>
              <a:t>for Classroom Discussion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4294967295"/>
          </p:nvPr>
        </p:nvSpPr>
        <p:spPr>
          <a:xfrm>
            <a:off x="914400" y="1885150"/>
            <a:ext cx="9087900" cy="413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Co-created norms for behaviour related to discussion 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Allows students voices heard, to feel invested in processes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Provides agreed-on reference for handling problems 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r>
              <a:rPr lang="en-CA">
                <a:latin typeface="Calibri"/>
                <a:ea typeface="Calibri"/>
                <a:cs typeface="Calibri"/>
                <a:sym typeface="Calibri"/>
              </a:rPr>
              <a:t>when they arise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Should be reviewed regularly and updated as needed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000" y="4390925"/>
            <a:ext cx="2380000" cy="23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429225" y="1614625"/>
            <a:ext cx="2879575" cy="28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Possible Norms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838200" y="1692750"/>
            <a:ext cx="9371100" cy="4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Respond with curiosity instead of judgement.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Criticize ideas, not individuals.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Give everyone the opportunity to speak.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Avoid making assumptions or generalizations about others.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you don’t understand something, ask a question.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someone shares an idea or opinion that helps your own learning, show appreciation.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Everyone has a right to pass.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If you say something that offends someone, apologize, even if the offence  was not intended.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204447" y="1047202"/>
            <a:ext cx="2868175" cy="28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t="20166"/>
          <a:stretch/>
        </p:blipFill>
        <p:spPr>
          <a:xfrm>
            <a:off x="5044686" y="-82050"/>
            <a:ext cx="714731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0"/>
            <a:ext cx="4456500" cy="27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Rank-Order Protocol: </a:t>
            </a:r>
            <a:br>
              <a:rPr lang="en-CA"/>
            </a:br>
            <a:r>
              <a:rPr lang="en-CA"/>
              <a:t>Attributes of Classroom Discussion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 idx="4294967295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Protocol: Discussion Attributes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4294967295"/>
          </p:nvPr>
        </p:nvSpPr>
        <p:spPr>
          <a:xfrm>
            <a:off x="838200" y="714700"/>
            <a:ext cx="10515600" cy="11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Rank the following 5 attributes of classroom discussion from most to least important. Make some short notes to explain your thinking.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179182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279397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340832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4486750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5559425"/>
            <a:ext cx="391500" cy="3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/>
          <p:nvPr/>
        </p:nvSpPr>
        <p:spPr>
          <a:xfrm>
            <a:off x="197825" y="6027125"/>
            <a:ext cx="2044200" cy="69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1634450" y="1653850"/>
            <a:ext cx="9576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Everyone Participates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All students participate actively in the discussion (this can include active listening).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Diversity of Opinions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Multiple viewpoints on a given issue are expressed and defended.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Appropriate Use of Evidence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support their opinions with evidence that is relevant and accurate.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Minimal Teacher Involvement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lead and direct the vast majority of the discussion, and the instructor only intervenes to facilitate or mediate when necessary.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Respectful Environment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follow the rules of classroom etiquette and treat each other with respect at all times.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body" idx="4294967295"/>
          </p:nvPr>
        </p:nvSpPr>
        <p:spPr>
          <a:xfrm>
            <a:off x="838200" y="1253750"/>
            <a:ext cx="10515600" cy="438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Rank discussion attributes from most important (1) to least important (5). Jot down some notes if needed.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(4 minutes)</a:t>
            </a:r>
            <a:br>
              <a:rPr lang="en-CA" sz="2300" b="1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Divide the table into two groups of four.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Assign a timekeeper (person who has been a teacher the longest).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Take turns sharing order and reasoning. Person with the most recent birthday goes first.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(2 minutes each — 8 min total)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Discuss and compare — What differences do you notice? What accounts for these differences? Does anyone want to change the order they started with?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(3 minutes) 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 idx="4294967295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 Activity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 descr="title-id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Coming out of your discussion, how did you rank your discussion attributes?</a:t>
            </a:r>
            <a:endParaRPr sz="35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0" descr="footer-id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Debrief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4294967295"/>
          </p:nvPr>
        </p:nvSpPr>
        <p:spPr>
          <a:xfrm>
            <a:off x="838200" y="1547825"/>
            <a:ext cx="10085400" cy="409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Rank order activities are a great way to get students thinking about complex issues in a low-stakes way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CA" i="1">
                <a:latin typeface="Calibri"/>
                <a:ea typeface="Calibri"/>
                <a:cs typeface="Calibri"/>
                <a:sym typeface="Calibri"/>
              </a:rPr>
              <a:t>Constructive Discussions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 contains additional discussion protocols that have been developed by researchers and practitioners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2234251"/>
            <a:ext cx="585325" cy="5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3739738"/>
            <a:ext cx="585325" cy="5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3234700" y="1830375"/>
            <a:ext cx="7940700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PoliTalks supports educators in building discussion-friendly classrooms.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provides resources and activities designed to build the knowledge, attitudes, and skills students need to engage in constructive discussion 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20975" y="2785925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8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78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101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Introducing PoliTalks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" y="2633525"/>
            <a:ext cx="2228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101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Here to Support Teachers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26150" y="1830375"/>
            <a:ext cx="79407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Bringing an intentional and structured approach to classroom discussion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Some new ideas, and some new ways of presenting familiar ones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CA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Here to make classroom discussions easier!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575" y="1968738"/>
            <a:ext cx="4383526" cy="29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4294967295"/>
          </p:nvPr>
        </p:nvSpPr>
        <p:spPr>
          <a:xfrm>
            <a:off x="980145" y="250679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766925" y="2806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Resources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980150" y="1847313"/>
            <a:ext cx="3568500" cy="3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Suite of resources on the learning themes (lesson plans, slide decks, videos, activities) 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52" y="1921676"/>
            <a:ext cx="585325" cy="5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5485750" y="1847325"/>
            <a:ext cx="64947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latin typeface="Calibri"/>
                <a:ea typeface="Calibri"/>
                <a:cs typeface="Calibri"/>
                <a:sym typeface="Calibri"/>
              </a:rPr>
              <a:t>Learning Themes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Pluralism and Perspectives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People and Biases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Platforms and the Attention Economy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Political Discourse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Online Engagement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498575" y="3932850"/>
            <a:ext cx="3723625" cy="36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071938" y="5404450"/>
            <a:ext cx="271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politalks.ca</a:t>
            </a:r>
            <a:endParaRPr sz="3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Defining Terms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990600" y="1559575"/>
            <a:ext cx="108366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lang="en-CA" sz="2700" b="1">
                <a:latin typeface="Calibri"/>
                <a:ea typeface="Calibri"/>
                <a:cs typeface="Calibri"/>
                <a:sym typeface="Calibri"/>
              </a:rPr>
              <a:t>constructive discussion</a:t>
            </a: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Prioritizes understanding over resolution - we don’t have to agree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Not a debate - take “winning” off the table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CA" sz="2700">
                <a:latin typeface="Calibri"/>
                <a:ea typeface="Calibri"/>
                <a:cs typeface="Calibri"/>
                <a:sym typeface="Calibri"/>
              </a:rPr>
              <a:t>Learning about others’ perspectives and gaining a deeper understanding of an issue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 idx="4294967295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Politics in the Classroom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4294967295"/>
          </p:nvPr>
        </p:nvSpPr>
        <p:spPr>
          <a:xfrm>
            <a:off x="838200" y="1947750"/>
            <a:ext cx="10515600" cy="33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There’s lots happening in the world that students want to discuss, but it’s not always easy to know how to address controversial issues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Teachers can feel apprehensive about discussing politics in the classroom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Real benefits to bringing political issues into the classroom and providing an opportunity for students to develop discussion skills</a:t>
            </a:r>
            <a:endParaRPr baseline="30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 descr="title-id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How comfortable do you think teachers are discussing politics in the classroom?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 descr="footer-id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Benefits of </a:t>
            </a: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Classroom Discuss</a:t>
            </a:r>
            <a:r>
              <a:rPr lang="en-CA"/>
              <a:t>ion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914400" y="1738825"/>
            <a:ext cx="93780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Students who participate in discussions of controversial political issues in classes: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engaged in the class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Become more confident in their ability to participate in discussions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Demonstrate increased political knowledge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Express more interest in politics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Follow the news more regularly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likely to engage in political discussions with those who have different ideologies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Are more interested in listening to different opinions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body" idx="4294967295"/>
          </p:nvPr>
        </p:nvSpPr>
        <p:spPr>
          <a:xfrm>
            <a:off x="838200" y="1614625"/>
            <a:ext cx="73038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Takes the guesswork out of discussion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Facilitates inclusive participation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De-centres the teacher and gives students more agency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Supports the development of skills that can be applied in more spontaneous discussions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Embracing 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725" y="1189975"/>
            <a:ext cx="3669526" cy="550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Widescreen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Source Code Pro</vt:lpstr>
      <vt:lpstr>Oswald</vt:lpstr>
      <vt:lpstr>Roboto</vt:lpstr>
      <vt:lpstr>Calibri</vt:lpstr>
      <vt:lpstr>Raleway</vt:lpstr>
      <vt:lpstr>Arial</vt:lpstr>
      <vt:lpstr>Poppins</vt:lpstr>
      <vt:lpstr>Modern Writer</vt:lpstr>
      <vt:lpstr>PowerPoint Presentation</vt:lpstr>
      <vt:lpstr>Introducing PoliTalks </vt:lpstr>
      <vt:lpstr>Here to Support Teachers</vt:lpstr>
      <vt:lpstr>Resources</vt:lpstr>
      <vt:lpstr>Defining Terms </vt:lpstr>
      <vt:lpstr>Politics in the Classroom</vt:lpstr>
      <vt:lpstr>PowerPoint Presentation</vt:lpstr>
      <vt:lpstr>Benefits of Classroom Discussion </vt:lpstr>
      <vt:lpstr>Embracing Structure</vt:lpstr>
      <vt:lpstr> Discussion Guide</vt:lpstr>
      <vt:lpstr>Norms of Agreement for Classroom Discussion</vt:lpstr>
      <vt:lpstr>Possible Norms</vt:lpstr>
      <vt:lpstr>PowerPoint Presentation</vt:lpstr>
      <vt:lpstr>Rank-Order Protocol:  Attributes of Classroom Discussion </vt:lpstr>
      <vt:lpstr>Rank Order Protocol: Discussion Attributes </vt:lpstr>
      <vt:lpstr>Rank Order Protocol Activity </vt:lpstr>
      <vt:lpstr>PowerPoint Presentation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Davis</dc:creator>
  <cp:lastModifiedBy>Kelsey Davis</cp:lastModifiedBy>
  <cp:revision>1</cp:revision>
  <dcterms:modified xsi:type="dcterms:W3CDTF">2023-02-24T22:14:01Z</dcterms:modified>
</cp:coreProperties>
</file>