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Source Code Pro" panose="020B0604020202020204" charset="0"/>
      <p:regular r:id="rId20"/>
      <p:bold r:id="rId21"/>
      <p:italic r:id="rId22"/>
      <p:boldItalic r:id="rId23"/>
    </p:embeddedFont>
    <p:embeddedFont>
      <p:font typeface="Oswald" panose="02000503000000000000" pitchFamily="2" charset="0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411429-FED6-4F69-9370-941353262987}">
  <a:tblStyle styleId="{94411429-FED6-4F69-9370-9413532629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8201853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198201853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SLIDES_API20238729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SLIDES_API20238729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8a8b947f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08a8b947f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be2b2312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8be2b2312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be2b2312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be2b2312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8be2b2312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8be2b2312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8be2b2312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8be2b2312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be2b2312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be2b2312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be2b2312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be2b2312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3c6d25d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43c6d25d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78ca91b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478ca91b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825213be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825213be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8be2b231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8be2b2312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8be2b2312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8be2b2312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8be2b2312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8be2b2312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8be2b2312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8be2b2312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6fd5a0e4e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6fd5a0e4e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76200"/>
            <a:ext cx="12192000" cy="619200"/>
          </a:xfrm>
          <a:prstGeom prst="wedgeRectCallout">
            <a:avLst>
              <a:gd name="adj1" fmla="val -21132"/>
              <a:gd name="adj2" fmla="val 47582"/>
            </a:avLst>
          </a:prstGeom>
          <a:solidFill>
            <a:srgbClr val="EC008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0552250" y="466800"/>
            <a:ext cx="897900" cy="423000"/>
          </a:xfrm>
          <a:prstGeom prst="triangle">
            <a:avLst>
              <a:gd name="adj" fmla="val 50000"/>
            </a:avLst>
          </a:prstGeom>
          <a:solidFill>
            <a:srgbClr val="EC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751" y="6082886"/>
            <a:ext cx="1943298" cy="6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11"/>
          <p:cNvCxnSpPr/>
          <p:nvPr/>
        </p:nvCxnSpPr>
        <p:spPr>
          <a:xfrm>
            <a:off x="551033" y="3984367"/>
            <a:ext cx="1214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76200" y="2089800"/>
            <a:ext cx="12268200" cy="2678400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74400" y="2340225"/>
            <a:ext cx="11043300" cy="212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4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5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7"/>
          <p:cNvCxnSpPr/>
          <p:nvPr/>
        </p:nvCxnSpPr>
        <p:spPr>
          <a:xfrm>
            <a:off x="558233" y="1943716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15600" y="2157605"/>
            <a:ext cx="3744000" cy="393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5447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.do/features-google-slides?interaction-type=V29yZENsb3V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hyperlink" Target="https://www.sli.do/features-google-slides?payload=eyJwcmVzZW50YXRpb25JZCI6IjFYVTNPd3JyWEFFcU5yQmNDUWF4QVZtYlpiV0V6OTNDMkhGRnhzZUFKeTBBIiwic2xpZGVJZCI6IlNMSURFU19BUEkyMDIzODcyOTUwXzAifQ%3D%3D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2100" y="6115750"/>
            <a:ext cx="2044401" cy="3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622050" y="743075"/>
            <a:ext cx="101505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CA" sz="3200">
                <a:latin typeface="Poppins"/>
                <a:ea typeface="Poppins"/>
                <a:cs typeface="Poppins"/>
                <a:sym typeface="Poppins"/>
              </a:rPr>
              <a:t>Democracy Bootcamp at the PDTCA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667925" y="2338050"/>
            <a:ext cx="105156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4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Session 2: Perspectives &amp; Biases </a:t>
            </a:r>
            <a:endParaRPr sz="46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600" b="1"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lvl="0" indent="-50800" algn="l" rtl="0">
              <a:lnSpc>
                <a:spcPct val="7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4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25" y="5801900"/>
            <a:ext cx="2837275" cy="9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9:30 to 10:10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 descr="poll-type-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 descr="logo-i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8269" y="508000"/>
            <a:ext cx="1166001" cy="5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 descr="title-id"/>
          <p:cNvSpPr txBox="1"/>
          <p:nvPr/>
        </p:nvSpPr>
        <p:spPr>
          <a:xfrm>
            <a:off x="3200400" y="2571750"/>
            <a:ext cx="84837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Take a look through all the value cards. Which do you think play the biggest role in shaping your own perspectives? </a:t>
            </a:r>
            <a:endParaRPr sz="2400" b="1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3" descr="footer-id"/>
          <p:cNvSpPr txBox="1"/>
          <p:nvPr/>
        </p:nvSpPr>
        <p:spPr>
          <a:xfrm>
            <a:off x="3200400" y="6096000"/>
            <a:ext cx="87375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en-CA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Accessing Resources - politalks.ca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25" y="2312650"/>
            <a:ext cx="5843151" cy="36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/>
          <p:nvPr/>
        </p:nvSpPr>
        <p:spPr>
          <a:xfrm>
            <a:off x="4119650" y="1495638"/>
            <a:ext cx="496800" cy="774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6179500" y="3556525"/>
            <a:ext cx="763200" cy="1011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>
            <a:off x="4610775" y="2323875"/>
            <a:ext cx="6172200" cy="3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sz="3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Biased Thinking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In-Group/Out-Group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8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sz="78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title" idx="4294967295"/>
          </p:nvPr>
        </p:nvSpPr>
        <p:spPr>
          <a:xfrm>
            <a:off x="576275" y="62237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Upcoming Resource Overview: Cognitive Biases</a:t>
            </a:r>
            <a:endParaRPr sz="4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725" y="2323875"/>
            <a:ext cx="2791475" cy="27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388" y="1633676"/>
            <a:ext cx="3006150" cy="44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400" y="1649713"/>
            <a:ext cx="3006125" cy="44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400" y="1649726"/>
            <a:ext cx="3006125" cy="45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837" y="1611750"/>
            <a:ext cx="3097250" cy="45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7825" y="1606499"/>
            <a:ext cx="3097276" cy="45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3400" y="1608830"/>
            <a:ext cx="3006126" cy="459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3400" y="1519984"/>
            <a:ext cx="3006124" cy="467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3625" y="1469863"/>
            <a:ext cx="3185676" cy="4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Biased Thinking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38200" y="1349250"/>
            <a:ext cx="97509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the role of cognitive biases in shaping how we receive and process information 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we all have biases, and don’t have the objectively correct view on everything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it’s easier to see biases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others than it is to see in ourselves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Bias Blind Spot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000" y="3453525"/>
            <a:ext cx="4519598" cy="29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9979000" y="3387525"/>
            <a:ext cx="2050200" cy="1268400"/>
          </a:xfrm>
          <a:prstGeom prst="wedgeEllipseCallout">
            <a:avLst>
              <a:gd name="adj1" fmla="val -51838"/>
              <a:gd name="adj2" fmla="val 48108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Come on in, the water’s fine!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 idx="4294967295"/>
          </p:nvPr>
        </p:nvSpPr>
        <p:spPr>
          <a:xfrm>
            <a:off x="762000" y="3651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Confirmation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762000" y="1376425"/>
            <a:ext cx="110874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Our tendency to seek out and interpret information in a way that confirms what we already believe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impact of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 on information-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seeking behaviour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ways to mitigate the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effects of confirmation bias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825" y="2649803"/>
            <a:ext cx="4999850" cy="374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 idx="4294967295"/>
          </p:nvPr>
        </p:nvSpPr>
        <p:spPr>
          <a:xfrm>
            <a:off x="762000" y="3651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In-Group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8"/>
          <p:cNvSpPr/>
          <p:nvPr/>
        </p:nvSpPr>
        <p:spPr>
          <a:xfrm>
            <a:off x="751000" y="1532125"/>
            <a:ext cx="64032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 Bias: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Our tendency to give preferential treatment to those who are members of our groups.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in-group bias, and identify instances where it occurs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how in-group bias can create divisions and polarization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325" y="2442450"/>
            <a:ext cx="4573126" cy="304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 idx="4294967295"/>
          </p:nvPr>
        </p:nvSpPr>
        <p:spPr>
          <a:xfrm>
            <a:off x="635650" y="-351475"/>
            <a:ext cx="10515600" cy="100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</a:rPr>
              <a:t>Activity: Biased Searches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576850" y="761175"/>
            <a:ext cx="10633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The terms you use to search for information impacts which results you see</a:t>
            </a:r>
            <a:br>
              <a:rPr lang="en-CA" sz="2400">
                <a:latin typeface="Raleway"/>
                <a:ea typeface="Raleway"/>
                <a:cs typeface="Raleway"/>
                <a:sym typeface="Raleway"/>
              </a:rPr>
            </a:b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Our searches can be influenced by </a:t>
            </a:r>
            <a:r>
              <a:rPr lang="en-CA" sz="2400" i="1">
                <a:latin typeface="Raleway"/>
                <a:ea typeface="Raleway"/>
                <a:cs typeface="Raleway"/>
                <a:sym typeface="Raleway"/>
              </a:rPr>
              <a:t>confirmation bias</a:t>
            </a: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 - we look for information in ways that confirm what we already believe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895050" y="3338500"/>
            <a:ext cx="467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Search: “Video games are bad for you”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00" y="4055200"/>
            <a:ext cx="6032324" cy="18693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049" y="4076875"/>
            <a:ext cx="5639875" cy="18260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" name="Google Shape;195;p29"/>
          <p:cNvSpPr txBox="1"/>
          <p:nvPr/>
        </p:nvSpPr>
        <p:spPr>
          <a:xfrm>
            <a:off x="6823838" y="3338500"/>
            <a:ext cx="485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Search: “Video games are good for you”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 idx="4294967295"/>
          </p:nvPr>
        </p:nvSpPr>
        <p:spPr>
          <a:xfrm>
            <a:off x="635650" y="-351475"/>
            <a:ext cx="10515600" cy="100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</a:rPr>
              <a:t>Activity: Biased Searches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1" name="Google Shape;201;p30"/>
          <p:cNvGraphicFramePr/>
          <p:nvPr/>
        </p:nvGraphicFramePr>
        <p:xfrm>
          <a:off x="312425" y="29083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{94411429-FED6-4F69-9370-941353262987}</a:tableStyleId>
              </a:tblPr>
              <a:tblGrid>
                <a:gridCol w="117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6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Round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Positive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Negative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Neutral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TikTok good for mental health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TikTok bad for mental health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TikTok mental health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Justin Trudeau achievements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Justin Trudeau failures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Justin Trudeau policies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Bitcoin is a good investment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Bitcoin is a bad investment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Bitcoin investment</a:t>
                      </a:r>
                      <a:endParaRPr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2" name="Google Shape;202;p30"/>
          <p:cNvSpPr txBox="1"/>
          <p:nvPr/>
        </p:nvSpPr>
        <p:spPr>
          <a:xfrm>
            <a:off x="779400" y="949050"/>
            <a:ext cx="10633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Get into pairs. One person will be positive, the other negative.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Search for your terms and compare results. What did you find?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Both do a neutral search. How were the results different?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 idx="4294967295"/>
          </p:nvPr>
        </p:nvSpPr>
        <p:spPr>
          <a:xfrm>
            <a:off x="838200" y="212725"/>
            <a:ext cx="10515600" cy="132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Biases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4294967295"/>
          </p:nvPr>
        </p:nvSpPr>
        <p:spPr>
          <a:xfrm>
            <a:off x="838200" y="1843225"/>
            <a:ext cx="10515600" cy="37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Having constructive discussions requires: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Understanding where your beliefs come from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Taking others’ perspective and getting curious about why they believe what they believe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An openness to new ideas and receptiveness to new information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Recognizing that we’re all prone to making mistakes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3381525" y="2207875"/>
            <a:ext cx="7940700" cy="4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sz="3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Identities and Pluralism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Perspectives and Opinions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Political Ideologies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Underlying Values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8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sz="78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4294967295"/>
          </p:nvPr>
        </p:nvSpPr>
        <p:spPr>
          <a:xfrm>
            <a:off x="576275" y="62237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Resource Overview: Perspectives</a:t>
            </a:r>
            <a:endParaRPr sz="4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75" y="2633525"/>
            <a:ext cx="222885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 idx="4294967295"/>
          </p:nvPr>
        </p:nvSpPr>
        <p:spPr>
          <a:xfrm>
            <a:off x="751000" y="787650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Identities and Pluralism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751000" y="2154975"/>
            <a:ext cx="68409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key factors that shape students’ identities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Evaluate the importance of pluralism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Identity chart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900" y="1149825"/>
            <a:ext cx="4395549" cy="49179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Opinions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762000" y="2117175"/>
            <a:ext cx="7798500" cy="3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how different perspectives can lead to different ways of seeing the world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Get curious about the views of classmates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Iceberg Activity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What Makes Up Your Perspective?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Think-Pair-Share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Comparing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525" y="1532125"/>
            <a:ext cx="3256225" cy="46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Political Ideologies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838200" y="1847025"/>
            <a:ext cx="6523500" cy="4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Describe different ideologies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their current placement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Youth 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Vote Compass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Political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775" y="3998750"/>
            <a:ext cx="5319199" cy="27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7625" y="242338"/>
            <a:ext cx="3219450" cy="3609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Underlying Values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827200" y="1684525"/>
            <a:ext cx="105156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how the values you prioritize influence your views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Take the perspective of someone who prioritizes different values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the social values they find most important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Value Cards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625" y="3424025"/>
            <a:ext cx="2276800" cy="31174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3099" y="3413488"/>
            <a:ext cx="2276800" cy="313853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772579" y="660617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Freedom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772572" y="2718996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Security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3564525" y="1453350"/>
            <a:ext cx="832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latin typeface="Raleway"/>
                <a:ea typeface="Raleway"/>
                <a:cs typeface="Raleway"/>
                <a:sym typeface="Raleway"/>
              </a:rPr>
              <a:t>Prompt</a:t>
            </a:r>
            <a:r>
              <a:rPr lang="en-CA" sz="2600">
                <a:latin typeface="Raleway"/>
                <a:ea typeface="Raleway"/>
                <a:cs typeface="Raleway"/>
                <a:sym typeface="Raleway"/>
              </a:rPr>
              <a:t>: Uniforms should be mandatory in schools.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162650" y="5909275"/>
            <a:ext cx="2046600" cy="87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772582" y="4777384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Tradition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3550975" y="2719000"/>
            <a:ext cx="7373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latin typeface="Raleway"/>
                <a:ea typeface="Raleway"/>
                <a:cs typeface="Raleway"/>
                <a:sym typeface="Raleway"/>
              </a:rPr>
              <a:t>Sample response - disagree</a:t>
            </a:r>
            <a:endParaRPr sz="2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People should have the freedom to choose to wear what they want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Some traditions encourage people to wear different clothes, especially during celebrations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Security isn’t really important here, so I’ll skip it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1031050" y="660625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Equality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1031050" y="2719000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Financial Liberty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1031050" y="4777375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Raleway"/>
                <a:ea typeface="Raleway"/>
                <a:cs typeface="Raleway"/>
                <a:sym typeface="Raleway"/>
              </a:rPr>
              <a:t>Respecting Others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 idx="4294967295"/>
          </p:nvPr>
        </p:nvSpPr>
        <p:spPr>
          <a:xfrm>
            <a:off x="635650" y="-351475"/>
            <a:ext cx="10515600" cy="100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</a:rPr>
              <a:t>Activity: Value Cards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170550" y="866575"/>
            <a:ext cx="11850900" cy="3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Deal three cards to each player, face up, one on top of the other. The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topmost is the most important, middle second most, bottom third most.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Read out your cards and definitions.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Read the prompt on screen. Consider: how would someone who prioritized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those values respond to the prompt? Each partner takes a turn in explaining their response.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Now deal three new cards. How did your response change based on your new values?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5110350" y="4941750"/>
            <a:ext cx="6911100" cy="18471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Prompt: 5 minutes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“The government needs to do more to reduce the gap between rich and poor.”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Widescreen</PresentationFormat>
  <Paragraphs>115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Source Code Pro</vt:lpstr>
      <vt:lpstr>Oswald</vt:lpstr>
      <vt:lpstr>Roboto</vt:lpstr>
      <vt:lpstr>Calibri</vt:lpstr>
      <vt:lpstr>Raleway</vt:lpstr>
      <vt:lpstr>Arial</vt:lpstr>
      <vt:lpstr>Poppins</vt:lpstr>
      <vt:lpstr>Modern Writer</vt:lpstr>
      <vt:lpstr>PowerPoint Presentation</vt:lpstr>
      <vt:lpstr>Perspectives and Biases</vt:lpstr>
      <vt:lpstr>Resource Overview: Perspectives</vt:lpstr>
      <vt:lpstr>Identities and Pluralism</vt:lpstr>
      <vt:lpstr>Perspectives and Opinions</vt:lpstr>
      <vt:lpstr>Political Ideologies</vt:lpstr>
      <vt:lpstr>Underlying Values</vt:lpstr>
      <vt:lpstr>PowerPoint Presentation</vt:lpstr>
      <vt:lpstr>Activity: Value Cards</vt:lpstr>
      <vt:lpstr>PowerPoint Presentation</vt:lpstr>
      <vt:lpstr>Accessing Resources - politalks.ca</vt:lpstr>
      <vt:lpstr>Upcoming Resource Overview: Cognitive Biases</vt:lpstr>
      <vt:lpstr>Biased Thinking</vt:lpstr>
      <vt:lpstr>Confirmation Bias</vt:lpstr>
      <vt:lpstr>In-Group Bias</vt:lpstr>
      <vt:lpstr>Activity: Biased Searches</vt:lpstr>
      <vt:lpstr>Activity: Biased Searches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Davis</dc:creator>
  <cp:lastModifiedBy>Kelsey Davis</cp:lastModifiedBy>
  <cp:revision>1</cp:revision>
  <dcterms:modified xsi:type="dcterms:W3CDTF">2023-02-24T22:15:18Z</dcterms:modified>
</cp:coreProperties>
</file>