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4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12192000" cy="6858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  <p:embeddedFont>
      <p:font typeface="Montserrat" panose="02000505000000020004" pitchFamily="2" charset="0"/>
      <p:regular r:id="rId54"/>
      <p:bold r:id="rId55"/>
      <p:italic r:id="rId56"/>
      <p:boldItalic r:id="rId57"/>
    </p:embeddedFont>
    <p:embeddedFont>
      <p:font typeface="Arial Narrow" panose="020B0606020202030204" pitchFamily="34" charset="0"/>
      <p:regular r:id="rId58"/>
      <p:bold r:id="rId59"/>
      <p:italic r:id="rId60"/>
      <p:boldItalic r:id="rId61"/>
    </p:embeddedFont>
    <p:embeddedFont>
      <p:font typeface="Helvetica Neue Light" panose="020B0604020202020204" charset="0"/>
      <p:regular r:id="rId62"/>
      <p:bold r:id="rId63"/>
      <p:italic r:id="rId64"/>
      <p:boldItalic r:id="rId65"/>
    </p:embeddedFont>
    <p:embeddedFont>
      <p:font typeface="DM Sans" panose="020B060402020202020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font" Target="fonts/font21.fntdata"/><Relationship Id="rId5" Type="http://schemas.openxmlformats.org/officeDocument/2006/relationships/slide" Target="slides/slide3.xml"/><Relationship Id="rId61" Type="http://schemas.openxmlformats.org/officeDocument/2006/relationships/font" Target="fonts/font16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font" Target="fonts/font24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1e1df4344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11e1df4344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1e1df4344f_4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11e1df4344f_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1e1df4344f_4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11e1df4344f_4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1e1df4344f_4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11e1df4344f_4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1e1df4344f_4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11e1df4344f_4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1e1df4344f_4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11e1df4344f_4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d20776b110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d20776b110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15ad6572d5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115ad6572d5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15ad6572d5_0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115ad6572d5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1e1df4344f_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11e1df4344f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15ad6572d5_0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115ad6572d5_0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d20776b110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d20776b11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15ad6572d5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115ad6572d5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1e1df4344f_5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11e1df4344f_5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d20776b110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gd20776b110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15ad6572d5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g115ad6572d5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1e1df4344f_4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11e1df4344f_4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20776b11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d20776b11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1e1df4344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11e1df4344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016433" y="2960551"/>
            <a:ext cx="7261200" cy="2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277500" y="5619451"/>
            <a:ext cx="3000000" cy="1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illustration">
  <p:cSld name="Blank no illustra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8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25" tIns="35725" rIns="35725" bIns="357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467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8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sz="1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1">
  <p:cSld name="Present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316933" y="6244833"/>
            <a:ext cx="113608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r>
              <a:rPr lang="en-US" sz="1867" b="0" i="0" u="none" strike="noStrike" cap="none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 sz="1867" b="0" i="0" u="none" strike="noStrike" cap="none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7574133" y="0"/>
            <a:ext cx="461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914400" y="3863725"/>
            <a:ext cx="6007200" cy="19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6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8134800" y="3817852"/>
            <a:ext cx="3262000" cy="19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933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933">
                <a:solidFill>
                  <a:schemeClr val="accent4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933">
                <a:solidFill>
                  <a:schemeClr val="accent4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933">
                <a:solidFill>
                  <a:schemeClr val="accent4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933">
                <a:solidFill>
                  <a:schemeClr val="accent4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933">
                <a:solidFill>
                  <a:schemeClr val="accent4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933">
                <a:solidFill>
                  <a:schemeClr val="accent4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933">
                <a:solidFill>
                  <a:schemeClr val="accent4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933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409033" y="6344577"/>
            <a:ext cx="731600" cy="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0" y="0"/>
            <a:ext cx="3690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220312" y="1528067"/>
            <a:ext cx="6412000" cy="43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000"/>
              <a:buChar char="▣"/>
              <a:defRPr sz="4000"/>
            </a:lvl1pPr>
            <a:lvl2pPr marL="914400" lvl="1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□"/>
              <a:defRPr sz="4000"/>
            </a:lvl2pPr>
            <a:lvl3pPr marL="1371600" lvl="2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3pPr>
            <a:lvl4pPr marL="1828800" lvl="3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  <a:defRPr sz="4000"/>
            </a:lvl4pPr>
            <a:lvl5pPr marL="2286000" lvl="4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5pPr>
            <a:lvl6pPr marL="2743200" lvl="5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6pPr>
            <a:lvl7pPr marL="3200400" lvl="6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  <a:defRPr sz="4000"/>
            </a:lvl7pPr>
            <a:lvl8pPr marL="3657600" lvl="7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○"/>
              <a:defRPr sz="4000"/>
            </a:lvl8pPr>
            <a:lvl9pPr marL="4114800" lvl="8" indent="-419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■"/>
              <a:defRPr sz="4000"/>
            </a:lvl9pPr>
          </a:lstStyle>
          <a:p>
            <a:endParaRPr/>
          </a:p>
        </p:txBody>
      </p:sp>
      <p:grpSp>
        <p:nvGrpSpPr>
          <p:cNvPr id="20" name="Google Shape;20;p4"/>
          <p:cNvGrpSpPr/>
          <p:nvPr/>
        </p:nvGrpSpPr>
        <p:grpSpPr>
          <a:xfrm>
            <a:off x="1068033" y="1495154"/>
            <a:ext cx="2609600" cy="1229847"/>
            <a:chOff x="801025" y="1190353"/>
            <a:chExt cx="1957200" cy="1229847"/>
          </a:xfrm>
        </p:grpSpPr>
        <p:sp>
          <p:nvSpPr>
            <p:cNvPr id="21" name="Google Shape;21;p4"/>
            <p:cNvSpPr txBox="1"/>
            <p:nvPr/>
          </p:nvSpPr>
          <p:spPr>
            <a:xfrm>
              <a:off x="801025" y="1190353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533"/>
                <a:buFont typeface="Arial"/>
                <a:buNone/>
              </a:pPr>
              <a:r>
                <a:rPr lang="en-US" sz="12533" b="1" i="0" u="none" strike="noStrike" cap="none">
                  <a:solidFill>
                    <a:srgbClr val="454F5B"/>
                  </a:solidFill>
                  <a:latin typeface="Arial"/>
                  <a:ea typeface="Arial"/>
                  <a:cs typeface="Arial"/>
                  <a:sym typeface="Arial"/>
                </a:rPr>
                <a:t>‘’</a:t>
              </a:r>
              <a:endParaRPr sz="12533" b="1" i="0" u="none" strike="noStrike" cap="none">
                <a:solidFill>
                  <a:srgbClr val="454F5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1397400" y="1396000"/>
              <a:ext cx="772200" cy="1024200"/>
            </a:xfrm>
            <a:prstGeom prst="rect">
              <a:avLst/>
            </a:prstGeom>
            <a:noFill/>
            <a:ln w="762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solidFill>
                  <a:srgbClr val="454F5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409033" y="6344577"/>
            <a:ext cx="731600" cy="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921600" y="203200"/>
            <a:ext cx="10348800" cy="12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921600" y="2014800"/>
            <a:ext cx="10348800" cy="38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Char char="▣"/>
              <a:defRPr/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/>
          <p:nvPr/>
        </p:nvSpPr>
        <p:spPr>
          <a:xfrm>
            <a:off x="1084364" y="1607788"/>
            <a:ext cx="2044800" cy="1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"/>
          <p:cNvSpPr/>
          <p:nvPr/>
        </p:nvSpPr>
        <p:spPr>
          <a:xfrm>
            <a:off x="0" y="0"/>
            <a:ext cx="13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11409033" y="6344577"/>
            <a:ext cx="731600" cy="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/>
          <p:nvPr/>
        </p:nvSpPr>
        <p:spPr>
          <a:xfrm>
            <a:off x="0" y="0"/>
            <a:ext cx="13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6"/>
          <p:cNvSpPr/>
          <p:nvPr/>
        </p:nvSpPr>
        <p:spPr>
          <a:xfrm>
            <a:off x="1084364" y="1607788"/>
            <a:ext cx="2044800" cy="1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921600" y="837500"/>
            <a:ext cx="10348800" cy="6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921600" y="1857900"/>
            <a:ext cx="5023200" cy="38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Char char="▣"/>
              <a:defRPr sz="2667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667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2"/>
          </p:nvPr>
        </p:nvSpPr>
        <p:spPr>
          <a:xfrm>
            <a:off x="6247333" y="1857900"/>
            <a:ext cx="5023200" cy="38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Char char="▣"/>
              <a:defRPr sz="2667"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667"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11409033" y="6344577"/>
            <a:ext cx="731600" cy="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0" y="0"/>
            <a:ext cx="13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7"/>
          <p:cNvSpPr/>
          <p:nvPr/>
        </p:nvSpPr>
        <p:spPr>
          <a:xfrm>
            <a:off x="1084364" y="1607788"/>
            <a:ext cx="2044800" cy="1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921600" y="837500"/>
            <a:ext cx="10348800" cy="6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921600" y="1857900"/>
            <a:ext cx="3335600" cy="39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▣"/>
              <a:defRPr sz="24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□"/>
              <a:defRPr sz="24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4428117" y="1857900"/>
            <a:ext cx="3335600" cy="39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▣"/>
              <a:defRPr sz="24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□"/>
              <a:defRPr sz="24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3"/>
          </p:nvPr>
        </p:nvSpPr>
        <p:spPr>
          <a:xfrm>
            <a:off x="7934633" y="1857900"/>
            <a:ext cx="3335600" cy="39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▣"/>
              <a:defRPr sz="24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□"/>
              <a:defRPr sz="24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11409033" y="6344577"/>
            <a:ext cx="731600" cy="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0" y="0"/>
            <a:ext cx="13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8"/>
          <p:cNvSpPr/>
          <p:nvPr/>
        </p:nvSpPr>
        <p:spPr>
          <a:xfrm>
            <a:off x="1084364" y="1607788"/>
            <a:ext cx="2044800" cy="1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921600" y="837500"/>
            <a:ext cx="10348800" cy="6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11409033" y="6344577"/>
            <a:ext cx="731600" cy="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body" idx="1"/>
          </p:nvPr>
        </p:nvSpPr>
        <p:spPr>
          <a:xfrm>
            <a:off x="609600" y="5678500"/>
            <a:ext cx="10972800" cy="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2400">
                <a:solidFill>
                  <a:schemeClr val="accent4"/>
                </a:solidFill>
              </a:defRPr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/>
          <p:nvPr/>
        </p:nvSpPr>
        <p:spPr>
          <a:xfrm>
            <a:off x="5073597" y="5616989"/>
            <a:ext cx="2044800" cy="13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9"/>
          <p:cNvSpPr/>
          <p:nvPr/>
        </p:nvSpPr>
        <p:spPr>
          <a:xfrm>
            <a:off x="-5" y="6720300"/>
            <a:ext cx="12192000" cy="13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5730200" y="6369977"/>
            <a:ext cx="731600" cy="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/>
        </p:nvSpPr>
        <p:spPr>
          <a:xfrm>
            <a:off x="-5" y="6720300"/>
            <a:ext cx="12192000" cy="13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5730200" y="6369977"/>
            <a:ext cx="731600" cy="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21600" y="837500"/>
            <a:ext cx="10348800" cy="6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1600" y="2014800"/>
            <a:ext cx="10348800" cy="38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▣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□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33" y="6344577"/>
            <a:ext cx="731600" cy="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4ECDC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534" y="5796417"/>
            <a:ext cx="2944833" cy="53667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5"/>
          <p:cNvSpPr txBox="1"/>
          <p:nvPr/>
        </p:nvSpPr>
        <p:spPr>
          <a:xfrm>
            <a:off x="702000" y="2192234"/>
            <a:ext cx="10584800" cy="2257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rPr>
              <a:t>Student Vote </a:t>
            </a:r>
            <a:br>
              <a:rPr lang="en-US" sz="56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56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rPr>
              <a:t>Alberta</a:t>
            </a:r>
            <a:endParaRPr sz="5600" b="1" i="0" u="none" strike="noStrike" cap="none">
              <a:solidFill>
                <a:srgbClr val="454F5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6" name="Google Shape;13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9063" y="700778"/>
            <a:ext cx="3609001" cy="2982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Turnout by Age Group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9" name="Google Shape;199;p34"/>
          <p:cNvSpPr txBox="1"/>
          <p:nvPr/>
        </p:nvSpPr>
        <p:spPr>
          <a:xfrm>
            <a:off x="3743275" y="1360750"/>
            <a:ext cx="799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34"/>
          <p:cNvPicPr preferRelativeResize="0"/>
          <p:nvPr/>
        </p:nvPicPr>
        <p:blipFill rotWithShape="1">
          <a:blip r:embed="rId3">
            <a:alphaModFix/>
          </a:blip>
          <a:srcRect l="1189" t="2479" r="-1189" b="-2479"/>
          <a:stretch/>
        </p:blipFill>
        <p:spPr>
          <a:xfrm>
            <a:off x="390475" y="1707675"/>
            <a:ext cx="5768250" cy="387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5575" y="1554445"/>
            <a:ext cx="5894374" cy="395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8011" y="2553561"/>
            <a:ext cx="2133175" cy="218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42324" y="3073213"/>
            <a:ext cx="1472500" cy="10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6515" y="2394661"/>
            <a:ext cx="2352473" cy="240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05238" y="3013825"/>
            <a:ext cx="1615025" cy="116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4"/>
          <p:cNvSpPr txBox="1"/>
          <p:nvPr/>
        </p:nvSpPr>
        <p:spPr>
          <a:xfrm>
            <a:off x="1958125" y="5511400"/>
            <a:ext cx="2715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18-24 yrs: 57%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34"/>
          <p:cNvSpPr txBox="1"/>
          <p:nvPr/>
        </p:nvSpPr>
        <p:spPr>
          <a:xfrm>
            <a:off x="7774697" y="5511400"/>
            <a:ext cx="2715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65-74 yrs: 79%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4"/>
          <p:cNvSpPr txBox="1"/>
          <p:nvPr/>
        </p:nvSpPr>
        <p:spPr>
          <a:xfrm>
            <a:off x="188775" y="6375525"/>
            <a:ext cx="290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Elections Canada: 2015 election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/>
          <p:nvPr/>
        </p:nvSpPr>
        <p:spPr>
          <a:xfrm>
            <a:off x="2217906" y="2373549"/>
            <a:ext cx="7295745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barriers do youth face to voting?</a:t>
            </a:r>
            <a:endParaRPr sz="5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The Barriers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19" name="Google Shape;219;p36"/>
          <p:cNvSpPr txBox="1"/>
          <p:nvPr/>
        </p:nvSpPr>
        <p:spPr>
          <a:xfrm>
            <a:off x="3743275" y="1360750"/>
            <a:ext cx="799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272950"/>
            <a:ext cx="11887200" cy="300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400" y="4482600"/>
            <a:ext cx="5222200" cy="121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5127" y="4504738"/>
            <a:ext cx="5005073" cy="11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0678" y="5495947"/>
            <a:ext cx="4325499" cy="10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97744" y="5495947"/>
            <a:ext cx="4889680" cy="10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6131" y="170052"/>
            <a:ext cx="8654991" cy="668794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Access Barriers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31" name="Google Shape;231;p37" descr="https://www.elections.ab.ca/uploads/Driver_ABID_Comb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018" y="4551121"/>
            <a:ext cx="3398304" cy="2306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60008" y="4583485"/>
            <a:ext cx="2858266" cy="1902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Motivational Barriers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38" name="Google Shape;238;p38"/>
          <p:cNvSpPr txBox="1"/>
          <p:nvPr/>
        </p:nvSpPr>
        <p:spPr>
          <a:xfrm>
            <a:off x="3743275" y="1360750"/>
            <a:ext cx="799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275" y="1360750"/>
            <a:ext cx="8904889" cy="540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The Profile of a Young Voter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5" name="Google Shape;245;p39"/>
          <p:cNvSpPr txBox="1"/>
          <p:nvPr/>
        </p:nvSpPr>
        <p:spPr>
          <a:xfrm>
            <a:off x="1058440" y="1749855"/>
            <a:ext cx="9447431" cy="313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level of political knowledge</a:t>
            </a:r>
            <a:endParaRPr/>
          </a:p>
          <a:p>
            <a:pPr marL="9144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Believes that voting is a civic duty</a:t>
            </a:r>
            <a:endParaRPr/>
          </a:p>
          <a:p>
            <a:pPr marL="9144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Interested in politics</a:t>
            </a:r>
            <a:endParaRPr/>
          </a:p>
          <a:p>
            <a:pPr marL="9144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Discussed politics while growing up</a:t>
            </a:r>
            <a:endParaRPr/>
          </a:p>
          <a:p>
            <a:pPr marL="9144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Contacted by candidates or parties</a:t>
            </a:r>
            <a:endParaRPr/>
          </a:p>
          <a:p>
            <a:pPr marL="9144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Influenced by family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45611" y="3893212"/>
            <a:ext cx="3228012" cy="247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The Value of Civic Education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2" name="Google Shape;252;p40"/>
          <p:cNvSpPr txBox="1"/>
          <p:nvPr/>
        </p:nvSpPr>
        <p:spPr>
          <a:xfrm>
            <a:off x="3743275" y="1360750"/>
            <a:ext cx="799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5788" y="1541675"/>
            <a:ext cx="8700419" cy="477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2325" y="4254771"/>
            <a:ext cx="6950974" cy="25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327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Student Vote - Background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0" name="Google Shape;260;p41"/>
          <p:cNvSpPr txBox="1"/>
          <p:nvPr/>
        </p:nvSpPr>
        <p:spPr>
          <a:xfrm>
            <a:off x="3593110" y="1685962"/>
            <a:ext cx="7994100" cy="4278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00"/>
              <a:buFont typeface="Calibri"/>
              <a:buChar char="•"/>
            </a:pPr>
            <a:r>
              <a:rPr lang="en-US"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“Parallel election” for </a:t>
            </a:r>
            <a:r>
              <a:rPr lang="en-US" sz="2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youth under the voting age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300"/>
              <a:buFont typeface="Calibri"/>
              <a:buChar char="•"/>
            </a:pPr>
            <a:r>
              <a:rPr lang="en-US"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Uses the election as a </a:t>
            </a:r>
            <a:r>
              <a:rPr lang="en-US" sz="2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teachable moment</a:t>
            </a:r>
            <a:endParaRPr sz="22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300"/>
              <a:buFont typeface="Calibri"/>
              <a:buChar char="•"/>
            </a:pPr>
            <a:r>
              <a:rPr lang="en-US"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Targeted at </a:t>
            </a:r>
            <a:r>
              <a:rPr lang="en-US" sz="2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grades 4 to 12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300"/>
              <a:buFont typeface="Calibri"/>
              <a:buChar char="•"/>
            </a:pPr>
            <a:r>
              <a:rPr lang="en-US"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Offered </a:t>
            </a:r>
            <a:r>
              <a:rPr lang="en-US" sz="2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at all levels of elections </a:t>
            </a:r>
            <a:r>
              <a:rPr lang="en-US"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in most jurisdictions </a:t>
            </a:r>
            <a:r>
              <a:rPr lang="en-US" sz="2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across Canada</a:t>
            </a:r>
            <a:endParaRPr sz="2200" b="1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262626"/>
              </a:buClr>
              <a:buSzPts val="2300"/>
              <a:buFont typeface="Calibri"/>
              <a:buChar char="•"/>
            </a:pPr>
            <a:r>
              <a:rPr lang="en-US" sz="2200" b="1" i="0" u="none" strike="noStrike" cap="none">
                <a:solidFill>
                  <a:srgbClr val="262626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60 </a:t>
            </a:r>
            <a:r>
              <a:rPr lang="en-US" sz="2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elections </a:t>
            </a:r>
            <a:r>
              <a:rPr lang="en-US"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in Canada since 2003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rgbClr val="262626"/>
              </a:buClr>
              <a:buSzPts val="2300"/>
              <a:buFont typeface="Calibri"/>
              <a:buChar char="•"/>
            </a:pPr>
            <a:r>
              <a:rPr lang="en-US"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Since 2018, we have also organized four Student Vote projects in </a:t>
            </a:r>
            <a:r>
              <a:rPr lang="en-US" sz="22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Latin America 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425" y="1685962"/>
            <a:ext cx="2807901" cy="421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Student Vote - Federal Elections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7" name="Google Shape;267;p42"/>
          <p:cNvSpPr txBox="1"/>
          <p:nvPr/>
        </p:nvSpPr>
        <p:spPr>
          <a:xfrm>
            <a:off x="3743275" y="1360750"/>
            <a:ext cx="799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8275" y="1360750"/>
            <a:ext cx="8836686" cy="549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 txBox="1"/>
          <p:nvPr/>
        </p:nvSpPr>
        <p:spPr>
          <a:xfrm>
            <a:off x="3743275" y="1360750"/>
            <a:ext cx="799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676" y="1166400"/>
            <a:ext cx="10275849" cy="568260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3"/>
          <p:cNvSpPr txBox="1"/>
          <p:nvPr/>
        </p:nvSpPr>
        <p:spPr>
          <a:xfrm>
            <a:off x="628047" y="1166400"/>
            <a:ext cx="3632668" cy="9542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Student Vote – Alberta Elections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6"/>
          <p:cNvPicPr preferRelativeResize="0"/>
          <p:nvPr/>
        </p:nvPicPr>
        <p:blipFill rotWithShape="1">
          <a:blip r:embed="rId3">
            <a:alphaModFix/>
          </a:blip>
          <a:srcRect t="8874" b="1616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4967" y="183534"/>
            <a:ext cx="4518200" cy="124953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/>
          <p:cNvSpPr/>
          <p:nvPr/>
        </p:nvSpPr>
        <p:spPr>
          <a:xfrm>
            <a:off x="7504967" y="5796643"/>
            <a:ext cx="4687033" cy="106135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 txBox="1"/>
          <p:nvPr/>
        </p:nvSpPr>
        <p:spPr>
          <a:xfrm>
            <a:off x="7673800" y="6004155"/>
            <a:ext cx="45182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budgetconsultation.ca</a:t>
            </a:r>
            <a:endParaRPr sz="2800" b="1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4"/>
          <p:cNvSpPr txBox="1"/>
          <p:nvPr/>
        </p:nvSpPr>
        <p:spPr>
          <a:xfrm>
            <a:off x="2217906" y="2373549"/>
            <a:ext cx="7295745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should I know Student Vote Alberta?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Key dates - 2023 Provincial election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87" name="Google Shape;287;p45"/>
          <p:cNvSpPr txBox="1"/>
          <p:nvPr/>
        </p:nvSpPr>
        <p:spPr>
          <a:xfrm>
            <a:off x="3636987" y="1725151"/>
            <a:ext cx="7620000" cy="398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libri"/>
              <a:buChar char="•"/>
            </a:pPr>
            <a:r>
              <a:rPr lang="en-US" sz="30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Registration: </a:t>
            </a:r>
            <a:r>
              <a:rPr lang="en-US" sz="3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Open now until early May</a:t>
            </a:r>
            <a:endParaRPr sz="30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libri"/>
              <a:buChar char="•"/>
            </a:pPr>
            <a:r>
              <a:rPr lang="en-US" sz="30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Program launch: </a:t>
            </a:r>
            <a:r>
              <a:rPr lang="en-US" sz="3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mid-April </a:t>
            </a:r>
            <a:endParaRPr sz="30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libri"/>
              <a:buChar char="•"/>
            </a:pP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Writs issued: 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1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libri"/>
              <a:buChar char="•"/>
            </a:pPr>
            <a:r>
              <a:rPr lang="en-US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Nominations close: </a:t>
            </a: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11</a:t>
            </a:r>
            <a:endParaRPr sz="3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libri"/>
              <a:buChar char="•"/>
            </a:pPr>
            <a:r>
              <a:rPr lang="en-US" sz="30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Student Vote Days: </a:t>
            </a:r>
            <a:r>
              <a:rPr lang="en-US" sz="3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May 24, 26 and 29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libri"/>
              <a:buChar char="•"/>
            </a:pPr>
            <a:r>
              <a:rPr lang="en-US" sz="30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Election day: </a:t>
            </a:r>
            <a:r>
              <a:rPr lang="en-US" sz="3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May 29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45" descr="Alberta Map Flag Decal / Sticker - Picture 1 of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354" y="1443336"/>
            <a:ext cx="2626535" cy="4544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Student Vote Materials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94" name="Google Shape;294;p46"/>
          <p:cNvSpPr txBox="1"/>
          <p:nvPr/>
        </p:nvSpPr>
        <p:spPr>
          <a:xfrm>
            <a:off x="8839501" y="1255012"/>
            <a:ext cx="2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Ballot kits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9425" y="2275492"/>
            <a:ext cx="2596550" cy="278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6"/>
          <p:cNvSpPr txBox="1"/>
          <p:nvPr/>
        </p:nvSpPr>
        <p:spPr>
          <a:xfrm>
            <a:off x="4847068" y="5152184"/>
            <a:ext cx="32295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plans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 Vote posters</a:t>
            </a:r>
            <a:endParaRPr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Electoral division maps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Ballot boxes and screens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39501" y="2277203"/>
            <a:ext cx="2506597" cy="27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6"/>
          <p:cNvSpPr txBox="1"/>
          <p:nvPr/>
        </p:nvSpPr>
        <p:spPr>
          <a:xfrm>
            <a:off x="8560250" y="5151815"/>
            <a:ext cx="3065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Ballot kit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Statement of poll form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Election manual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1786" y="2227400"/>
            <a:ext cx="3786701" cy="274522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6"/>
          <p:cNvSpPr txBox="1"/>
          <p:nvPr/>
        </p:nvSpPr>
        <p:spPr>
          <a:xfrm>
            <a:off x="501786" y="5151815"/>
            <a:ext cx="386160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 plans, digital file formats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Slide decks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Explainer videos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Online interactives </a:t>
            </a:r>
            <a:r>
              <a:rPr lang="en-US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www.studentvote.ca/ab2023</a:t>
            </a:r>
            <a:endParaRPr/>
          </a:p>
        </p:txBody>
      </p:sp>
      <p:sp>
        <p:nvSpPr>
          <p:cNvPr id="301" name="Google Shape;301;p46"/>
          <p:cNvSpPr txBox="1"/>
          <p:nvPr/>
        </p:nvSpPr>
        <p:spPr>
          <a:xfrm>
            <a:off x="961050" y="1207179"/>
            <a:ext cx="259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 website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46"/>
          <p:cNvSpPr txBox="1"/>
          <p:nvPr/>
        </p:nvSpPr>
        <p:spPr>
          <a:xfrm>
            <a:off x="5109475" y="1245170"/>
            <a:ext cx="250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Resource package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Resources on the Program Website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08" name="Google Shape;308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5838" y="1439694"/>
            <a:ext cx="9259263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Alberta 2023: Lesson Plans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14" name="Google Shape;314;p48"/>
          <p:cNvSpPr txBox="1"/>
          <p:nvPr/>
        </p:nvSpPr>
        <p:spPr>
          <a:xfrm>
            <a:off x="816950" y="1512600"/>
            <a:ext cx="4944600" cy="4924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Elementary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Politics and Perspectives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Government and Democracy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Informed Citizenship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Questioning Images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Levels of Government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Political Parties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Candidates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Campaign Communications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Voting Process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Post-Election Analysis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48"/>
          <p:cNvSpPr txBox="1"/>
          <p:nvPr/>
        </p:nvSpPr>
        <p:spPr>
          <a:xfrm>
            <a:off x="6303349" y="1512600"/>
            <a:ext cx="5603305" cy="509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0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School 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Democracy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Informed Citizenship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Voting Rights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Levels of Government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Alberta’s Provincial Government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Elections in Alberta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Campaign Communications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Leaders’ Debate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Voting Process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Post-Election Analysis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Tallest Tower Challenge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21" name="Google Shape;321;p49"/>
          <p:cNvSpPr/>
          <p:nvPr/>
        </p:nvSpPr>
        <p:spPr>
          <a:xfrm>
            <a:off x="706876" y="1609530"/>
            <a:ext cx="10778247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Task: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Build the tallest, most stable structure as possible that holds the marshmallow on top, using only the materials given.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 sticks of spaghetti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metre of tape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metre yarn/rope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Jumbo marshmallow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Scissors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Logistics: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Each group will receive instructions about the leadership and group dynamics for the task.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 Allotment: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 minutes (5 min to plan, 10 min to build)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Tallest Tower Challenge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27" name="Google Shape;327;p50"/>
          <p:cNvSpPr/>
          <p:nvPr/>
        </p:nvSpPr>
        <p:spPr>
          <a:xfrm>
            <a:off x="706876" y="1609530"/>
            <a:ext cx="10778247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Debrief: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Which tower was the best and why? What made the building process successful?</a:t>
            </a:r>
            <a:endParaRPr/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feelings developed among group members under each type of involvement?</a:t>
            </a:r>
            <a:endParaRPr/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factors contribute to a positive experience when working in groups? What factors contribute to a negative experience?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Feed for Thought: Election Edition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33" name="Google Shape;333;p51"/>
          <p:cNvSpPr txBox="1"/>
          <p:nvPr/>
        </p:nvSpPr>
        <p:spPr>
          <a:xfrm>
            <a:off x="654085" y="2685826"/>
            <a:ext cx="3967343" cy="249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Explore the link between information and decision-making with this experiential activity. </a:t>
            </a:r>
            <a:endParaRPr sz="30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51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8112" y="1876821"/>
            <a:ext cx="6902952" cy="411096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1"/>
          <p:cNvSpPr txBox="1"/>
          <p:nvPr/>
        </p:nvSpPr>
        <p:spPr>
          <a:xfrm>
            <a:off x="654084" y="1532844"/>
            <a:ext cx="3967343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“Informed Citizenship” Lesson</a:t>
            </a:r>
            <a:endParaRPr sz="3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Party Leader Q &amp; A Videos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42" name="Google Shape;342;p52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391" y="2153749"/>
            <a:ext cx="2727263" cy="272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04663" y="2153749"/>
            <a:ext cx="2727263" cy="272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4923" y="2124704"/>
            <a:ext cx="2785351" cy="278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94393" y="2124704"/>
            <a:ext cx="2830150" cy="2734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Table Discussion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52" name="Google Shape;352;p53"/>
          <p:cNvSpPr txBox="1"/>
          <p:nvPr/>
        </p:nvSpPr>
        <p:spPr>
          <a:xfrm>
            <a:off x="1144200" y="2083375"/>
            <a:ext cx="8246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53"/>
          <p:cNvSpPr txBox="1"/>
          <p:nvPr/>
        </p:nvSpPr>
        <p:spPr>
          <a:xfrm>
            <a:off x="797668" y="1414541"/>
            <a:ext cx="11057118" cy="4801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080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do your students enjoy the most about the Student Vote program?</a:t>
            </a:r>
            <a:endParaRPr/>
          </a:p>
          <a:p>
            <a: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Share one genius hack you’ve discovered through your experience with the Student Vote program.</a:t>
            </a:r>
            <a:endParaRPr/>
          </a:p>
          <a:p>
            <a: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marR="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Give one practical tip for engaging more colleagues or classes in the program (making the program school-wide).</a:t>
            </a:r>
            <a:endParaRPr/>
          </a:p>
          <a:p>
            <a:pPr marL="508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/>
          <p:nvPr/>
        </p:nvSpPr>
        <p:spPr>
          <a:xfrm>
            <a:off x="-25400" y="0"/>
            <a:ext cx="12192000" cy="11000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7"/>
          <p:cNvSpPr txBox="1"/>
          <p:nvPr/>
        </p:nvSpPr>
        <p:spPr>
          <a:xfrm>
            <a:off x="300000" y="139600"/>
            <a:ext cx="11541200" cy="8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Budget Consultation Resources</a:t>
            </a:r>
            <a:endParaRPr sz="3733" b="1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51" name="Google Shape;15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200" y="1303201"/>
            <a:ext cx="5655067" cy="272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4377" y="1303201"/>
            <a:ext cx="5934425" cy="272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65901" y="4236034"/>
            <a:ext cx="5122716" cy="241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3200" y="4236034"/>
            <a:ext cx="4722157" cy="2418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Student Vote - Best Practices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59" name="Google Shape;359;p54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54"/>
          <p:cNvSpPr txBox="1"/>
          <p:nvPr/>
        </p:nvSpPr>
        <p:spPr>
          <a:xfrm>
            <a:off x="6070925" y="1444550"/>
            <a:ext cx="52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54"/>
          <p:cNvSpPr/>
          <p:nvPr/>
        </p:nvSpPr>
        <p:spPr>
          <a:xfrm>
            <a:off x="840259" y="1844750"/>
            <a:ext cx="101819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#1 – Use the CIVIX explainer videos to review key concepts</a:t>
            </a:r>
            <a:endParaRPr/>
          </a:p>
        </p:txBody>
      </p:sp>
      <p:pic>
        <p:nvPicPr>
          <p:cNvPr id="362" name="Google Shape;362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179" y="2784217"/>
            <a:ext cx="9889048" cy="3373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Student Vote - Best Practices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68" name="Google Shape;368;p55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55"/>
          <p:cNvSpPr txBox="1"/>
          <p:nvPr/>
        </p:nvSpPr>
        <p:spPr>
          <a:xfrm>
            <a:off x="6070925" y="1444550"/>
            <a:ext cx="52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55"/>
          <p:cNvSpPr/>
          <p:nvPr/>
        </p:nvSpPr>
        <p:spPr>
          <a:xfrm>
            <a:off x="840259" y="1844750"/>
            <a:ext cx="10181968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#2 – Employ a range of discussion protocols to support student-led conversations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4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8338" y="3208329"/>
            <a:ext cx="5065173" cy="337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Student Vote - Best Practices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7" name="Google Shape;377;p56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56"/>
          <p:cNvSpPr txBox="1"/>
          <p:nvPr/>
        </p:nvSpPr>
        <p:spPr>
          <a:xfrm>
            <a:off x="6070925" y="1444550"/>
            <a:ext cx="52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56"/>
          <p:cNvSpPr/>
          <p:nvPr/>
        </p:nvSpPr>
        <p:spPr>
          <a:xfrm>
            <a:off x="840259" y="1844750"/>
            <a:ext cx="10181968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#3 – Explore issues that matter to your students, and compare the party’s promises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4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4287" y="3323947"/>
            <a:ext cx="6133275" cy="3262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Student Vote - Best Practices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86" name="Google Shape;386;p57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57"/>
          <p:cNvSpPr txBox="1"/>
          <p:nvPr/>
        </p:nvSpPr>
        <p:spPr>
          <a:xfrm>
            <a:off x="6070925" y="1444550"/>
            <a:ext cx="52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57"/>
          <p:cNvSpPr/>
          <p:nvPr/>
        </p:nvSpPr>
        <p:spPr>
          <a:xfrm>
            <a:off x="840259" y="1844750"/>
            <a:ext cx="1018196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#4 – Create a bulletin board in your classroom or foyer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" name="Google Shape;389;p57"/>
          <p:cNvPicPr preferRelativeResize="0"/>
          <p:nvPr/>
        </p:nvPicPr>
        <p:blipFill rotWithShape="1">
          <a:blip r:embed="rId3">
            <a:alphaModFix/>
          </a:blip>
          <a:srcRect t="16760" b="-16760"/>
          <a:stretch/>
        </p:blipFill>
        <p:spPr>
          <a:xfrm>
            <a:off x="3212757" y="2718487"/>
            <a:ext cx="5363379" cy="480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Student Vote - Best Practices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95" name="Google Shape;395;p58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58"/>
          <p:cNvSpPr txBox="1"/>
          <p:nvPr/>
        </p:nvSpPr>
        <p:spPr>
          <a:xfrm>
            <a:off x="6070925" y="1444550"/>
            <a:ext cx="52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58"/>
          <p:cNvSpPr/>
          <p:nvPr/>
        </p:nvSpPr>
        <p:spPr>
          <a:xfrm>
            <a:off x="840259" y="1844750"/>
            <a:ext cx="101819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#5 – Engage with the candidates 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58"/>
          <p:cNvSpPr/>
          <p:nvPr/>
        </p:nvSpPr>
        <p:spPr>
          <a:xfrm>
            <a:off x="1037967" y="2844225"/>
            <a:ext cx="8155459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All-candidates forum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One-on-one visit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“Political party” lunch</a:t>
            </a: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Email them student questions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Engage with them through social media 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9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Student Vote - Best Practices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04" name="Google Shape;404;p59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59"/>
          <p:cNvSpPr txBox="1"/>
          <p:nvPr/>
        </p:nvSpPr>
        <p:spPr>
          <a:xfrm>
            <a:off x="6070925" y="1444550"/>
            <a:ext cx="52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p59" descr="RichmondDebat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148" y="1283661"/>
            <a:ext cx="8375703" cy="5574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Tips for an All Candidates’ Debate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12" name="Google Shape;412;p60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60"/>
          <p:cNvSpPr txBox="1"/>
          <p:nvPr/>
        </p:nvSpPr>
        <p:spPr>
          <a:xfrm>
            <a:off x="6070925" y="1444550"/>
            <a:ext cx="52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60"/>
          <p:cNvSpPr txBox="1"/>
          <p:nvPr/>
        </p:nvSpPr>
        <p:spPr>
          <a:xfrm>
            <a:off x="5580849" y="1443631"/>
            <a:ext cx="5956156" cy="517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●"/>
            </a:pP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school division policy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●"/>
            </a:pP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Consult with administration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●"/>
            </a:pP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Students can organize and host event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●"/>
            </a:pP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Invite all registered candidates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●"/>
            </a:pP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Ask candidates not to campaign in 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school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●"/>
            </a:pP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Ask the whole school to participate 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submitting questions in advance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●"/>
            </a:pP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Create an agenda with timelines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●"/>
            </a:pP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Prepare thank you cards in advance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●"/>
            </a:pP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Invite the elected candidate to return for a visit post-election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60"/>
          <p:cNvPicPr preferRelativeResize="0"/>
          <p:nvPr/>
        </p:nvPicPr>
        <p:blipFill rotWithShape="1">
          <a:blip r:embed="rId3">
            <a:alphaModFix/>
          </a:blip>
          <a:srcRect l="687" t="26490" r="9985" b="28115"/>
          <a:stretch/>
        </p:blipFill>
        <p:spPr>
          <a:xfrm>
            <a:off x="377400" y="1631611"/>
            <a:ext cx="4720048" cy="176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60"/>
          <p:cNvPicPr preferRelativeResize="0"/>
          <p:nvPr/>
        </p:nvPicPr>
        <p:blipFill rotWithShape="1">
          <a:blip r:embed="rId4">
            <a:alphaModFix/>
          </a:blip>
          <a:srcRect t="24522" b="10672"/>
          <a:stretch/>
        </p:blipFill>
        <p:spPr>
          <a:xfrm>
            <a:off x="442875" y="3997701"/>
            <a:ext cx="4720052" cy="1957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Student Vote - Best Practices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22" name="Google Shape;422;p61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61"/>
          <p:cNvSpPr txBox="1"/>
          <p:nvPr/>
        </p:nvSpPr>
        <p:spPr>
          <a:xfrm>
            <a:off x="6070925" y="1444550"/>
            <a:ext cx="52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61"/>
          <p:cNvSpPr/>
          <p:nvPr/>
        </p:nvSpPr>
        <p:spPr>
          <a:xfrm>
            <a:off x="840259" y="1844750"/>
            <a:ext cx="1018196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#6 – Empower students with the responsibility of running the program</a:t>
            </a:r>
            <a:endParaRPr sz="4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61"/>
          <p:cNvSpPr/>
          <p:nvPr/>
        </p:nvSpPr>
        <p:spPr>
          <a:xfrm>
            <a:off x="1243956" y="3147461"/>
            <a:ext cx="552754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Communications Team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Education Team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Events Team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 Vote Day team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Media and Community Relations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2625" y="2642865"/>
            <a:ext cx="3286999" cy="400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Student Vote - Best Practices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32" name="Google Shape;432;p62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62"/>
          <p:cNvSpPr txBox="1"/>
          <p:nvPr/>
        </p:nvSpPr>
        <p:spPr>
          <a:xfrm>
            <a:off x="6070925" y="1444550"/>
            <a:ext cx="52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62"/>
          <p:cNvSpPr/>
          <p:nvPr/>
        </p:nvSpPr>
        <p:spPr>
          <a:xfrm>
            <a:off x="840259" y="1844750"/>
            <a:ext cx="1018196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#7 – Involve your colleagues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62"/>
          <p:cNvSpPr/>
          <p:nvPr/>
        </p:nvSpPr>
        <p:spPr>
          <a:xfrm>
            <a:off x="954361" y="2916504"/>
            <a:ext cx="5116564" cy="3508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Share a program outline early on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Send links to relevant lessons or videos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Suggest subject-related activities (i.e. “Get out the Vote Posters”)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6" name="Google Shape;436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2478" y="2363294"/>
            <a:ext cx="4439749" cy="3322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Student Vote - Best Practices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42" name="Google Shape;442;p63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63"/>
          <p:cNvSpPr txBox="1"/>
          <p:nvPr/>
        </p:nvSpPr>
        <p:spPr>
          <a:xfrm>
            <a:off x="6070925" y="1444550"/>
            <a:ext cx="52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63"/>
          <p:cNvSpPr/>
          <p:nvPr/>
        </p:nvSpPr>
        <p:spPr>
          <a:xfrm>
            <a:off x="840259" y="1844750"/>
            <a:ext cx="101819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#8 – Encourage political discussion at home</a:t>
            </a:r>
            <a:endParaRPr/>
          </a:p>
        </p:txBody>
      </p:sp>
      <p:sp>
        <p:nvSpPr>
          <p:cNvPr id="445" name="Google Shape;445;p63"/>
          <p:cNvSpPr/>
          <p:nvPr/>
        </p:nvSpPr>
        <p:spPr>
          <a:xfrm>
            <a:off x="1037967" y="2844225"/>
            <a:ext cx="8155459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Send an email to parents early on to tell them about the program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Share take-home discussion questions or opinion polls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Share video resources or helpful links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Encourage parents to take their kids to the polls</a:t>
            </a:r>
            <a:endParaRPr/>
          </a:p>
          <a:p>
            <a:pPr marL="4572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/>
          <p:cNvPicPr preferRelativeResize="0"/>
          <p:nvPr/>
        </p:nvPicPr>
        <p:blipFill rotWithShape="1">
          <a:blip r:embed="rId3">
            <a:alphaModFix/>
          </a:blip>
          <a:srcRect t="7812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94798" y="6389100"/>
            <a:ext cx="1907993" cy="340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766" y="5401967"/>
            <a:ext cx="3289567" cy="909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Student Vote - Best Practices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1" name="Google Shape;451;p64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64"/>
          <p:cNvSpPr txBox="1"/>
          <p:nvPr/>
        </p:nvSpPr>
        <p:spPr>
          <a:xfrm>
            <a:off x="6070925" y="1444550"/>
            <a:ext cx="527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64"/>
          <p:cNvSpPr/>
          <p:nvPr/>
        </p:nvSpPr>
        <p:spPr>
          <a:xfrm>
            <a:off x="840259" y="1844750"/>
            <a:ext cx="101819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#9 – Make Student Vote Day a celebration! 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4" name="Google Shape;454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5927" y="2829725"/>
            <a:ext cx="5630632" cy="3750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Student Vote Outcomes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60" name="Google Shape;460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7750" y="1361800"/>
            <a:ext cx="5314879" cy="538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0254" y="1490775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0254" y="4375875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6929" y="2272338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0254" y="3376663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6929" y="5375075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2625" y="1490785"/>
            <a:ext cx="756325" cy="469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3400" y="3157024"/>
            <a:ext cx="3338850" cy="101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89373" y="4052450"/>
            <a:ext cx="3386900" cy="269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Keep in touch!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4" name="Google Shape;474;p66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66"/>
          <p:cNvSpPr txBox="1"/>
          <p:nvPr/>
        </p:nvSpPr>
        <p:spPr>
          <a:xfrm>
            <a:off x="3757610" y="4429445"/>
            <a:ext cx="3860753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@CIVIX_Canada  </a:t>
            </a: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6" name="Google Shape;476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1120" y="1515179"/>
            <a:ext cx="672980" cy="68698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66"/>
          <p:cNvSpPr txBox="1"/>
          <p:nvPr/>
        </p:nvSpPr>
        <p:spPr>
          <a:xfrm>
            <a:off x="4324107" y="1435372"/>
            <a:ext cx="39538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hello@civix.ca</a:t>
            </a:r>
            <a:endParaRPr sz="4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66"/>
          <p:cNvSpPr txBox="1"/>
          <p:nvPr/>
        </p:nvSpPr>
        <p:spPr>
          <a:xfrm>
            <a:off x="3488536" y="5444018"/>
            <a:ext cx="43989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</a:pPr>
            <a:r>
              <a:rPr lang="en-US"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#StudentVoteAB</a:t>
            </a:r>
            <a:endParaRPr sz="4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9" name="Google Shape;479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7715" y="2510698"/>
            <a:ext cx="5137644" cy="1610213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66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81" name="Google Shape;481;p66"/>
          <p:cNvSpPr/>
          <p:nvPr/>
        </p:nvSpPr>
        <p:spPr>
          <a:xfrm>
            <a:off x="5978820" y="3275112"/>
            <a:ext cx="23436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/>
          <p:nvPr/>
        </p:nvSpPr>
        <p:spPr>
          <a:xfrm>
            <a:off x="-25400" y="0"/>
            <a:ext cx="12192000" cy="11000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9"/>
          <p:cNvSpPr txBox="1"/>
          <p:nvPr/>
        </p:nvSpPr>
        <p:spPr>
          <a:xfrm>
            <a:off x="300000" y="139600"/>
            <a:ext cx="11541200" cy="8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 b="1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Student Budget Consultation: 2022 Results</a:t>
            </a:r>
            <a:endParaRPr sz="3733" b="1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68" name="Google Shape;16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632" y="1100001"/>
            <a:ext cx="10196753" cy="57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9890" y="564204"/>
            <a:ext cx="8612221" cy="5817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/>
          <p:nvPr/>
        </p:nvSpPr>
        <p:spPr>
          <a:xfrm>
            <a:off x="2217906" y="2373549"/>
            <a:ext cx="7295745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do we know about voter turnout? </a:t>
            </a:r>
            <a:endParaRPr sz="5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4914" y="739303"/>
            <a:ext cx="9577827" cy="593387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Voter Turnout - Federal Elections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5" name="Google Shape;185;p32"/>
          <p:cNvSpPr txBox="1"/>
          <p:nvPr/>
        </p:nvSpPr>
        <p:spPr>
          <a:xfrm>
            <a:off x="3743275" y="1360750"/>
            <a:ext cx="799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2"/>
          <p:cNvSpPr txBox="1"/>
          <p:nvPr/>
        </p:nvSpPr>
        <p:spPr>
          <a:xfrm>
            <a:off x="1274914" y="1197930"/>
            <a:ext cx="339877" cy="53705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5439" y="992223"/>
            <a:ext cx="9581121" cy="562816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Voting Turnout – Alberta Elections</a:t>
            </a:r>
            <a:endParaRPr sz="5000" b="1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3" name="Google Shape;193;p33"/>
          <p:cNvSpPr txBox="1"/>
          <p:nvPr/>
        </p:nvSpPr>
        <p:spPr>
          <a:xfrm>
            <a:off x="3743275" y="1360750"/>
            <a:ext cx="799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demona template">
  <a:themeElements>
    <a:clrScheme name="Custom 347">
      <a:dk1>
        <a:srgbClr val="454F5B"/>
      </a:dk1>
      <a:lt1>
        <a:srgbClr val="FFFFFF"/>
      </a:lt1>
      <a:dk2>
        <a:srgbClr val="89929B"/>
      </a:dk2>
      <a:lt2>
        <a:srgbClr val="EFF1F3"/>
      </a:lt2>
      <a:accent1>
        <a:srgbClr val="4ECDC4"/>
      </a:accent1>
      <a:accent2>
        <a:srgbClr val="C7F464"/>
      </a:accent2>
      <a:accent3>
        <a:srgbClr val="454F5B"/>
      </a:accent3>
      <a:accent4>
        <a:srgbClr val="738498"/>
      </a:accent4>
      <a:accent5>
        <a:srgbClr val="A6B5C7"/>
      </a:accent5>
      <a:accent6>
        <a:srgbClr val="D4DAE0"/>
      </a:accent6>
      <a:hlink>
        <a:srgbClr val="454F5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856</Words>
  <Application>Microsoft Office PowerPoint</Application>
  <PresentationFormat>Widescreen</PresentationFormat>
  <Paragraphs>166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Calibri</vt:lpstr>
      <vt:lpstr>Open Sans</vt:lpstr>
      <vt:lpstr>Arial</vt:lpstr>
      <vt:lpstr>Montserrat</vt:lpstr>
      <vt:lpstr>Arial Narrow</vt:lpstr>
      <vt:lpstr>Helvetica Neue Light</vt:lpstr>
      <vt:lpstr>DM Sans</vt:lpstr>
      <vt:lpstr>Desdemona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Voter Turnout - Federal Elections</vt:lpstr>
      <vt:lpstr>Voting Turnout – Alberta Elections</vt:lpstr>
      <vt:lpstr>Turnout by Age Group</vt:lpstr>
      <vt:lpstr>PowerPoint Presentation</vt:lpstr>
      <vt:lpstr>The Barriers</vt:lpstr>
      <vt:lpstr>Access Barriers</vt:lpstr>
      <vt:lpstr>Motivational Barriers</vt:lpstr>
      <vt:lpstr>The Profile of a Young Voter</vt:lpstr>
      <vt:lpstr>The Value of Civic Education</vt:lpstr>
      <vt:lpstr>Student Vote - Background</vt:lpstr>
      <vt:lpstr>Student Vote - Federal Elections</vt:lpstr>
      <vt:lpstr>Student Vote – Alberta Elections</vt:lpstr>
      <vt:lpstr>PowerPoint Presentation</vt:lpstr>
      <vt:lpstr>Key dates - 2023 Provincial election</vt:lpstr>
      <vt:lpstr>Student Vote Materials</vt:lpstr>
      <vt:lpstr>Resources on the Program Website</vt:lpstr>
      <vt:lpstr>Alberta 2023: Lesson Plans</vt:lpstr>
      <vt:lpstr>Tallest Tower Challenge</vt:lpstr>
      <vt:lpstr>Tallest Tower Challenge</vt:lpstr>
      <vt:lpstr>Feed for Thought: Election Edition</vt:lpstr>
      <vt:lpstr>Party Leader Q &amp; A Videos</vt:lpstr>
      <vt:lpstr>Table Discussion</vt:lpstr>
      <vt:lpstr>Student Vote - Best Practices</vt:lpstr>
      <vt:lpstr>Student Vote - Best Practices</vt:lpstr>
      <vt:lpstr>Student Vote - Best Practices</vt:lpstr>
      <vt:lpstr>Student Vote - Best Practices</vt:lpstr>
      <vt:lpstr>Student Vote - Best Practices</vt:lpstr>
      <vt:lpstr>Student Vote - Best Practices</vt:lpstr>
      <vt:lpstr>Tips for an All Candidates’ Debate</vt:lpstr>
      <vt:lpstr>Student Vote - Best Practices</vt:lpstr>
      <vt:lpstr>Student Vote - Best Practices</vt:lpstr>
      <vt:lpstr>Student Vote - Best Practices</vt:lpstr>
      <vt:lpstr>Student Vote - Best Practices</vt:lpstr>
      <vt:lpstr>Student Vote Outcomes</vt:lpstr>
      <vt:lpstr>Keep in touch!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Kelsey Davis</dc:creator>
  <cp:lastModifiedBy>Kelsey Davis</cp:lastModifiedBy>
  <cp:revision>1</cp:revision>
  <dcterms:modified xsi:type="dcterms:W3CDTF">2023-02-24T22:21:11Z</dcterms:modified>
</cp:coreProperties>
</file>