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oppins"/>
      <p:regular r:id="rId25"/>
      <p:bold r:id="rId26"/>
      <p:italic r:id="rId27"/>
      <p:boldItalic r:id="rId28"/>
    </p:embeddedFont>
    <p:embeddedFont>
      <p:font typeface="Source Code Pro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ourceCode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ourceCodePro-italic.fntdata"/><Relationship Id="rId30" Type="http://schemas.openxmlformats.org/officeDocument/2006/relationships/font" Target="fonts/SourceCodePro-bold.fntdata"/><Relationship Id="rId11" Type="http://schemas.openxmlformats.org/officeDocument/2006/relationships/slide" Target="slides/slide7.xml"/><Relationship Id="rId33" Type="http://schemas.openxmlformats.org/officeDocument/2006/relationships/font" Target="fonts/Oswald-regular.fntdata"/><Relationship Id="rId10" Type="http://schemas.openxmlformats.org/officeDocument/2006/relationships/slide" Target="slides/slide6.xml"/><Relationship Id="rId32" Type="http://schemas.openxmlformats.org/officeDocument/2006/relationships/font" Target="fonts/SourceCodePr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Oswald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f37473fa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1f37473fa6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37473fa6e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37473fa6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37473fa6e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37473fa6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37473fa6e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37473fa6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37473fa6e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37473fa6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37473fa6e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f37473fa6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SLIDES_API95049937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SLIDES_API95049937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37473fa6e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f37473fa6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37473fa6e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f37473fa6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7473fa6e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7473fa6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37473fa6e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37473fa6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SLIDES_API173625172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SLIDES_API173625172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37473fa6e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f37473fa6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37473fa6e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37473fa6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37473fa6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f37473fa6e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37473fa6e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37473fa6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-76200"/>
            <a:ext cx="12192000" cy="619200"/>
          </a:xfrm>
          <a:prstGeom prst="wedgeRectCallout">
            <a:avLst>
              <a:gd fmla="val -21132" name="adj1"/>
              <a:gd fmla="val 47582" name="adj2"/>
            </a:avLst>
          </a:prstGeom>
          <a:solidFill>
            <a:srgbClr val="EC008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10552250" y="466800"/>
            <a:ext cx="897900" cy="423000"/>
          </a:xfrm>
          <a:prstGeom prst="triangle">
            <a:avLst>
              <a:gd fmla="val 50000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1"/>
          <p:cNvCxnSpPr/>
          <p:nvPr/>
        </p:nvCxnSpPr>
        <p:spPr>
          <a:xfrm>
            <a:off x="551033" y="3984367"/>
            <a:ext cx="1214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76200" y="2089800"/>
            <a:ext cx="12268200" cy="26784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574400" y="2340225"/>
            <a:ext cx="11043300" cy="212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4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9" name="Google Shape;19;p4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15600" y="1958433"/>
            <a:ext cx="53331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6443200" y="1958433"/>
            <a:ext cx="53331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>
            <a:off x="558233" y="1943716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3" name="Google Shape;33;p7"/>
          <p:cNvSpPr txBox="1"/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15600" y="2157605"/>
            <a:ext cx="3744000" cy="393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53667" y="705200"/>
            <a:ext cx="7570800" cy="544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b="1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li.do/features-google-slides?interaction-type=UmFua2luZw%3D%3D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sli.do/features-google-slides?payload=eyJwcmVzZW50YXRpb25JZCI6IjE5RXBqdm13U3pqNVV0dWxjdTRzMnFOcm1qcTNUZUw2bFFOYVU3ZWEyWmwwIiwic2xpZGVJZCI6IlNMSURFU19BUEk5NTA0OTkzNzJfMCJ9" TargetMode="External"/><Relationship Id="rId6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li.do/features-google-slides?interaction-type=TXVsdGlwbGVDaG9pY2U%3D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www.sli.do/features-google-slides?payload=eyJwcmVzZW50YXRpb25JZCI6IjE5RXBqdm13U3pqNVV0dWxjdTRzMnFOcm1qcTNUZUw2bFFOYVU3ZWEyWmwwIiwic2xpZGVJZCI6IlNMSURFU19BUEkxNzM2MjUxNzI3XzAifQ%3D%3D" TargetMode="External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2100" y="6115750"/>
            <a:ext cx="2044401" cy="3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2050" y="743075"/>
            <a:ext cx="101505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3200">
                <a:latin typeface="Poppins"/>
                <a:ea typeface="Poppins"/>
                <a:cs typeface="Poppins"/>
                <a:sym typeface="Poppins"/>
              </a:rPr>
              <a:t>Democracy Bootcamp</a:t>
            </a:r>
            <a:endParaRPr sz="3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70625" y="1678799"/>
            <a:ext cx="10515600" cy="17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CA" sz="4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Session 1: Facilitating Effective Discussions</a:t>
            </a:r>
            <a:endParaRPr b="1" sz="46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50800" lvl="0" marL="228600" rtl="0" algn="l">
              <a:lnSpc>
                <a:spcPct val="7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743125" y="3305925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latin typeface="Poppins"/>
                <a:ea typeface="Poppins"/>
                <a:cs typeface="Poppins"/>
                <a:sym typeface="Poppins"/>
              </a:rPr>
              <a:t>8:45 to 9:25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925" y="5801900"/>
            <a:ext cx="2837275" cy="9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idx="4294967295"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Possible Norms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838200" y="1692750"/>
            <a:ext cx="9371100" cy="4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Respond with curiosity instead of judgement.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Criticize ideas, not individuals.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Give everyone the opportunity to speak.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Avoid making assumptions or generalizations about others.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If you don’t understand something, ask a question.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If someone shares an idea or opinion that helps your own learning, show appreciation.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Everyone has a right to pass.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If you say something that offends someone, apologize, even if the offence  was not intended.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9204447" y="1047202"/>
            <a:ext cx="2868175" cy="28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0" l="0" r="0" t="20166"/>
          <a:stretch/>
        </p:blipFill>
        <p:spPr>
          <a:xfrm>
            <a:off x="5044686" y="-82050"/>
            <a:ext cx="714731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524000"/>
            <a:ext cx="4456500" cy="275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574400" y="2340225"/>
            <a:ext cx="11043300" cy="212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Rank-Order Protocol: </a:t>
            </a:r>
            <a:br>
              <a:rPr lang="en-CA"/>
            </a:br>
            <a:r>
              <a:rPr lang="en-CA"/>
              <a:t>Attributes of Classroom Discussion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4294967295" type="title"/>
          </p:nvPr>
        </p:nvSpPr>
        <p:spPr>
          <a:xfrm>
            <a:off x="788050" y="-351475"/>
            <a:ext cx="10515600" cy="100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</a:rPr>
              <a:t>Rank Order Protocol: Discussion Attributes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 txBox="1"/>
          <p:nvPr>
            <p:ph idx="4294967295" type="body"/>
          </p:nvPr>
        </p:nvSpPr>
        <p:spPr>
          <a:xfrm>
            <a:off x="838200" y="714700"/>
            <a:ext cx="10515600" cy="117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Rank the following 5 attributes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 of classroom discussion from most to least important. Make some short notes to explain your thinking.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76" y="1791825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76" y="2793975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76" y="3408325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76" y="4486750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76" y="5559425"/>
            <a:ext cx="391500" cy="3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197825" y="6027125"/>
            <a:ext cx="2044200" cy="699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1634450" y="1653850"/>
            <a:ext cx="95769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000">
                <a:latin typeface="Calibri"/>
                <a:ea typeface="Calibri"/>
                <a:cs typeface="Calibri"/>
                <a:sym typeface="Calibri"/>
              </a:rPr>
              <a:t>Everyone Participates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All students participate actively in the discussion (this can include active listening).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CA" sz="2000">
                <a:latin typeface="Calibri"/>
                <a:ea typeface="Calibri"/>
                <a:cs typeface="Calibri"/>
                <a:sym typeface="Calibri"/>
              </a:rPr>
              <a:t>Diversity of Opinions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Multiple viewpoints on a given issue are expressed and defended.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CA" sz="2000">
                <a:latin typeface="Calibri"/>
                <a:ea typeface="Calibri"/>
                <a:cs typeface="Calibri"/>
                <a:sym typeface="Calibri"/>
              </a:rPr>
              <a:t>Appropriate Use of Evidence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Students support their opinions with evidence that is relevant and accurate.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CA" sz="2000">
                <a:latin typeface="Calibri"/>
                <a:ea typeface="Calibri"/>
                <a:cs typeface="Calibri"/>
                <a:sym typeface="Calibri"/>
              </a:rPr>
              <a:t>Minimal Teacher Involvement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Students lead and direct the vast majority of the discussion, and the instructor only intervenes to facilitate or mediate when necessary.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CA" sz="2000">
                <a:latin typeface="Calibri"/>
                <a:ea typeface="Calibri"/>
                <a:cs typeface="Calibri"/>
                <a:sym typeface="Calibri"/>
              </a:rPr>
              <a:t>Respectful Environment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Students follow the rules of classroom etiquette and treat each other with respect at all times.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idx="4294967295" type="body"/>
          </p:nvPr>
        </p:nvSpPr>
        <p:spPr>
          <a:xfrm>
            <a:off x="838200" y="1253750"/>
            <a:ext cx="10515600" cy="438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Rank discussion attributes from most important (1) to least important (5). Jot down some notes if needed. </a:t>
            </a:r>
            <a:r>
              <a:rPr b="1" lang="en-CA" sz="2300">
                <a:latin typeface="Calibri"/>
                <a:ea typeface="Calibri"/>
                <a:cs typeface="Calibri"/>
                <a:sym typeface="Calibri"/>
              </a:rPr>
              <a:t>(4 minutes)</a:t>
            </a:r>
            <a:br>
              <a:rPr b="1" lang="en-CA" sz="2300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Divide the table into two groups of four.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Assign a timekeeper (person who has been a teacher the longest).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Take turns sharing order and reasoning. Person with the most recent birthday goes first. </a:t>
            </a:r>
            <a:r>
              <a:rPr b="1" lang="en-CA" sz="2300">
                <a:latin typeface="Calibri"/>
                <a:ea typeface="Calibri"/>
                <a:cs typeface="Calibri"/>
                <a:sym typeface="Calibri"/>
              </a:rPr>
              <a:t>(2 minutes each — 8 min total)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Discuss and compare — What differences do you notice? What accounts for these differences? Does anyone want to change the order they started with? </a:t>
            </a:r>
            <a:r>
              <a:rPr b="1" lang="en-CA" sz="2300">
                <a:latin typeface="Calibri"/>
                <a:ea typeface="Calibri"/>
                <a:cs typeface="Calibri"/>
                <a:sym typeface="Calibri"/>
              </a:rPr>
              <a:t>(3 minutes) 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7"/>
          <p:cNvSpPr txBox="1"/>
          <p:nvPr>
            <p:ph idx="4294967295" type="title"/>
          </p:nvPr>
        </p:nvSpPr>
        <p:spPr>
          <a:xfrm>
            <a:off x="788050" y="-351475"/>
            <a:ext cx="10515600" cy="100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</a:rPr>
              <a:t>Rank Order Protocol Activity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ll-type-id" id="164" name="Google Shape;164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165" name="Google Shape;165;p2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8269" y="508000"/>
            <a:ext cx="1166001" cy="5101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166" name="Google Shape;166;p28"/>
          <p:cNvSpPr txBox="1"/>
          <p:nvPr/>
        </p:nvSpPr>
        <p:spPr>
          <a:xfrm>
            <a:off x="3200400" y="2571750"/>
            <a:ext cx="84837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5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Coming out of your discussion, how did you rank your discussion attributes?</a:t>
            </a:r>
            <a:endParaRPr b="1" sz="35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167" name="Google Shape;167;p28"/>
          <p:cNvSpPr txBox="1"/>
          <p:nvPr/>
        </p:nvSpPr>
        <p:spPr>
          <a:xfrm>
            <a:off x="3200400" y="6096000"/>
            <a:ext cx="8737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3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-CA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poll results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idx="4294967295"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latin typeface="Calibri"/>
                <a:ea typeface="Calibri"/>
                <a:cs typeface="Calibri"/>
                <a:sym typeface="Calibri"/>
              </a:rPr>
              <a:t>Debrief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9"/>
          <p:cNvSpPr txBox="1"/>
          <p:nvPr>
            <p:ph idx="4294967295" type="body"/>
          </p:nvPr>
        </p:nvSpPr>
        <p:spPr>
          <a:xfrm>
            <a:off x="838200" y="1547825"/>
            <a:ext cx="10085400" cy="409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Rank order activities are a great way to get students thinking about complex issues in a low-stakes way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-CA">
                <a:latin typeface="Calibri"/>
                <a:ea typeface="Calibri"/>
                <a:cs typeface="Calibri"/>
                <a:sym typeface="Calibri"/>
              </a:rPr>
              <a:t>Constructive Discussions</a:t>
            </a:r>
            <a:r>
              <a:rPr lang="en-CA">
                <a:latin typeface="Calibri"/>
                <a:ea typeface="Calibri"/>
                <a:cs typeface="Calibri"/>
                <a:sym typeface="Calibri"/>
              </a:rPr>
              <a:t> contains additional discussion protocols that have been developed by researchers and practitioners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52" y="2234251"/>
            <a:ext cx="585325" cy="5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52" y="3739738"/>
            <a:ext cx="585325" cy="5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4294967295" type="title"/>
          </p:nvPr>
        </p:nvSpPr>
        <p:spPr>
          <a:xfrm>
            <a:off x="838200" y="517525"/>
            <a:ext cx="10515600" cy="1011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Here to Support Teachers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326150" y="1830375"/>
            <a:ext cx="7940700" cy="48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CA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Bringing an intentional and structured approach to classroom discussion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CA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Some new ideas, and some new ways of presenting familiar ones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CA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Here to make classroom discussions easier!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575" y="1968738"/>
            <a:ext cx="4383526" cy="292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4294967295" type="title"/>
          </p:nvPr>
        </p:nvSpPr>
        <p:spPr>
          <a:xfrm>
            <a:off x="838200" y="517525"/>
            <a:ext cx="10515600" cy="97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Defining Terms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990600" y="1559575"/>
            <a:ext cx="10836600" cy="3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CA" sz="2700">
                <a:latin typeface="Calibri"/>
                <a:ea typeface="Calibri"/>
                <a:cs typeface="Calibri"/>
                <a:sym typeface="Calibri"/>
              </a:rPr>
              <a:t>What is a </a:t>
            </a:r>
            <a:r>
              <a:rPr b="1" lang="en-CA" sz="2700">
                <a:latin typeface="Calibri"/>
                <a:ea typeface="Calibri"/>
                <a:cs typeface="Calibri"/>
                <a:sym typeface="Calibri"/>
              </a:rPr>
              <a:t>constructive discussion</a:t>
            </a:r>
            <a:r>
              <a:rPr lang="en-CA" sz="27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CA" sz="2700">
                <a:latin typeface="Calibri"/>
                <a:ea typeface="Calibri"/>
                <a:cs typeface="Calibri"/>
                <a:sym typeface="Calibri"/>
              </a:rPr>
              <a:t>Prioritizes understanding over resolution - we don’t have to agree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CA" sz="2700">
                <a:latin typeface="Calibri"/>
                <a:ea typeface="Calibri"/>
                <a:cs typeface="Calibri"/>
                <a:sym typeface="Calibri"/>
              </a:rPr>
              <a:t>Not a debate - take “winning” off the table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CA" sz="2700">
                <a:latin typeface="Calibri"/>
                <a:ea typeface="Calibri"/>
                <a:cs typeface="Calibri"/>
                <a:sym typeface="Calibri"/>
              </a:rPr>
              <a:t>Learning about others’ perspectives and gaining a deeper understanding of an issue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4294967295"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latin typeface="Calibri"/>
                <a:ea typeface="Calibri"/>
                <a:cs typeface="Calibri"/>
                <a:sym typeface="Calibri"/>
              </a:rPr>
              <a:t>Politics in the Classroom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7"/>
          <p:cNvSpPr txBox="1"/>
          <p:nvPr>
            <p:ph idx="4294967295" type="body"/>
          </p:nvPr>
        </p:nvSpPr>
        <p:spPr>
          <a:xfrm>
            <a:off x="838200" y="1947750"/>
            <a:ext cx="10515600" cy="33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There’s lots happening in the world that students want to discuss, but it’s not always easy to know how to address controversial issues</a:t>
            </a:r>
            <a:br>
              <a:rPr lang="en-CA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Teachers can feel apprehensive</a:t>
            </a:r>
            <a:r>
              <a:rPr lang="en-CA">
                <a:latin typeface="Calibri"/>
                <a:ea typeface="Calibri"/>
                <a:cs typeface="Calibri"/>
                <a:sym typeface="Calibri"/>
              </a:rPr>
              <a:t> about discussing politics in the classroom</a:t>
            </a:r>
            <a:br>
              <a:rPr lang="en-CA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Real benefits to bringing political issues into the classroom and providing an opportunity for students to develop discussion skills</a:t>
            </a:r>
            <a:endParaRPr baseline="30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ll-type-id" id="89" name="Google Shape;89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90" name="Google Shape;90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8269" y="508000"/>
            <a:ext cx="1166001" cy="5101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91" name="Google Shape;91;p18"/>
          <p:cNvSpPr txBox="1"/>
          <p:nvPr/>
        </p:nvSpPr>
        <p:spPr>
          <a:xfrm>
            <a:off x="3200400" y="2571750"/>
            <a:ext cx="84837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3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How comfortable do you think teachers are discussing politics in the classroom?</a:t>
            </a:r>
            <a:endParaRPr b="1" sz="33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92" name="Google Shape;92;p18"/>
          <p:cNvSpPr txBox="1"/>
          <p:nvPr/>
        </p:nvSpPr>
        <p:spPr>
          <a:xfrm>
            <a:off x="3200400" y="6096000"/>
            <a:ext cx="8737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3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-CA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poll results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4294967295" type="title"/>
          </p:nvPr>
        </p:nvSpPr>
        <p:spPr>
          <a:xfrm>
            <a:off x="838200" y="517525"/>
            <a:ext cx="10515600" cy="97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Benefits of </a:t>
            </a:r>
            <a:r>
              <a:rPr b="1" lang="en-CA">
                <a:latin typeface="Calibri"/>
                <a:ea typeface="Calibri"/>
                <a:cs typeface="Calibri"/>
                <a:sym typeface="Calibri"/>
              </a:rPr>
              <a:t>Classroom Discuss</a:t>
            </a:r>
            <a:r>
              <a:rPr lang="en-CA"/>
              <a:t>ion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914400" y="1738825"/>
            <a:ext cx="9378000" cy="3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Students who participate in discussions of controversial political issues in classes: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Are more engaged in the class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Become more confident in their ability to participate in discussions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Demonstrate increased political knowledge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Express more interest in politics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Follow the news more regularly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Are more likely to engage in political discussions with those who have different ideologies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Are more interested in listening to different opinions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4294967295" type="body"/>
          </p:nvPr>
        </p:nvSpPr>
        <p:spPr>
          <a:xfrm>
            <a:off x="838200" y="1614625"/>
            <a:ext cx="7303800" cy="4351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Takes the guesswork out of discussion</a:t>
            </a:r>
            <a:br>
              <a:rPr lang="en-CA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Facilitates inclusive participation</a:t>
            </a:r>
            <a:br>
              <a:rPr lang="en-CA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De-centres the teacher and gives students more agency</a:t>
            </a:r>
            <a:br>
              <a:rPr lang="en-CA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Supports the development of skills that can be applied in more spontaneous discussions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0"/>
          <p:cNvSpPr txBox="1"/>
          <p:nvPr>
            <p:ph idx="4294967295" type="title"/>
          </p:nvPr>
        </p:nvSpPr>
        <p:spPr>
          <a:xfrm>
            <a:off x="838200" y="517525"/>
            <a:ext cx="10515600" cy="97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Embracing </a:t>
            </a:r>
            <a:r>
              <a:rPr lang="en-CA"/>
              <a:t>Structure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9725" y="1189975"/>
            <a:ext cx="3669526" cy="5505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4294967295" type="title"/>
          </p:nvPr>
        </p:nvSpPr>
        <p:spPr>
          <a:xfrm>
            <a:off x="705196" y="19055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-CA">
                <a:latin typeface="Calibri"/>
                <a:ea typeface="Calibri"/>
                <a:cs typeface="Calibri"/>
                <a:sym typeface="Calibri"/>
              </a:rPr>
              <a:t>Discussion </a:t>
            </a:r>
            <a:r>
              <a:rPr lang="en-CA"/>
              <a:t>Guide</a:t>
            </a:r>
            <a:endParaRPr b="1" sz="5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5174700" y="3184625"/>
            <a:ext cx="32895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Table of Contents image here</a:t>
            </a:r>
            <a:endParaRPr b="1" i="0" sz="2800" u="none" cap="none" strike="noStrike">
              <a:solidFill>
                <a:schemeClr val="lt1"/>
              </a:solidFill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878475" y="3450450"/>
            <a:ext cx="32895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Cover image TK</a:t>
            </a:r>
            <a:endParaRPr b="1" i="0" sz="2800" u="none" cap="none" strike="noStrike">
              <a:solidFill>
                <a:schemeClr val="lt1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5342175" y="1549650"/>
            <a:ext cx="59757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Guiding Principles</a:t>
            </a:r>
            <a:br>
              <a:rPr lang="en-CA" sz="2100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Creating a Discussion-Friendly Classroom: Norms of Agreement</a:t>
            </a:r>
            <a:br>
              <a:rPr lang="en-CA" sz="2100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Preparing for Discussion</a:t>
            </a:r>
            <a:br>
              <a:rPr lang="en-CA" sz="2100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Framework for Constructive Disagreement (PLANS)</a:t>
            </a:r>
            <a:br>
              <a:rPr lang="en-CA" sz="2100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Troubleshooting</a:t>
            </a:r>
            <a:br>
              <a:rPr lang="en-CA" sz="2100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Appendix: Activities and Handouts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150" y="1565650"/>
            <a:ext cx="3392250" cy="44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idx="4294967295" type="title"/>
          </p:nvPr>
        </p:nvSpPr>
        <p:spPr>
          <a:xfrm>
            <a:off x="838200" y="365125"/>
            <a:ext cx="10374600" cy="1325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latin typeface="Calibri"/>
                <a:ea typeface="Calibri"/>
                <a:cs typeface="Calibri"/>
                <a:sym typeface="Calibri"/>
              </a:rPr>
              <a:t>Norms of </a:t>
            </a:r>
            <a:r>
              <a:rPr b="1" lang="en-CA">
                <a:latin typeface="Calibri"/>
                <a:ea typeface="Calibri"/>
                <a:cs typeface="Calibri"/>
                <a:sym typeface="Calibri"/>
              </a:rPr>
              <a:t>Agreement</a:t>
            </a:r>
            <a:r>
              <a:rPr b="1" lang="en-CA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/>
              <a:t>for Classroom Discussion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2"/>
          <p:cNvSpPr txBox="1"/>
          <p:nvPr>
            <p:ph idx="4294967295" type="body"/>
          </p:nvPr>
        </p:nvSpPr>
        <p:spPr>
          <a:xfrm>
            <a:off x="914400" y="1885150"/>
            <a:ext cx="9087900" cy="413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Co-created norms for behaviour related to discussion 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Allows students voices heard, to feel invested in processes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Provides agreed-on reference for handling problems </a:t>
            </a:r>
            <a:br>
              <a:rPr lang="en-CA">
                <a:latin typeface="Calibri"/>
                <a:ea typeface="Calibri"/>
                <a:cs typeface="Calibri"/>
                <a:sym typeface="Calibri"/>
              </a:rPr>
            </a:br>
            <a:r>
              <a:rPr lang="en-CA">
                <a:latin typeface="Calibri"/>
                <a:ea typeface="Calibri"/>
                <a:cs typeface="Calibri"/>
                <a:sym typeface="Calibri"/>
              </a:rPr>
              <a:t>when they arise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Should be reviewed </a:t>
            </a:r>
            <a:r>
              <a:rPr lang="en-CA">
                <a:latin typeface="Calibri"/>
                <a:ea typeface="Calibri"/>
                <a:cs typeface="Calibri"/>
                <a:sym typeface="Calibri"/>
              </a:rPr>
              <a:t>regularly and updated </a:t>
            </a:r>
            <a:r>
              <a:rPr lang="en-CA">
                <a:latin typeface="Calibri"/>
                <a:ea typeface="Calibri"/>
                <a:cs typeface="Calibri"/>
                <a:sym typeface="Calibri"/>
              </a:rPr>
              <a:t>as needed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000" y="4390925"/>
            <a:ext cx="2380000" cy="23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429225" y="1614625"/>
            <a:ext cx="2879575" cy="28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