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Raleway"/>
      <p:regular r:id="rId22"/>
      <p:bold r:id="rId23"/>
      <p:italic r:id="rId24"/>
      <p:boldItalic r:id="rId25"/>
    </p:embeddedFont>
    <p:embeddedFont>
      <p:font typeface="Roboto"/>
      <p:regular r:id="rId26"/>
      <p:bold r:id="rId27"/>
      <p:italic r:id="rId28"/>
      <p:boldItalic r:id="rId29"/>
    </p:embeddedFont>
    <p:embeddedFont>
      <p:font typeface="Poppins"/>
      <p:regular r:id="rId30"/>
      <p:bold r:id="rId31"/>
      <p:italic r:id="rId32"/>
      <p:boldItalic r:id="rId33"/>
    </p:embeddedFont>
    <p:embeddedFont>
      <p:font typeface="Source Code Pro"/>
      <p:regular r:id="rId34"/>
      <p:bold r:id="rId35"/>
      <p:italic r:id="rId36"/>
      <p:boldItalic r:id="rId37"/>
    </p:embeddedFont>
    <p:embeddedFont>
      <p:font typeface="Oswald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Raleway-regular.fntdata"/><Relationship Id="rId21" Type="http://schemas.openxmlformats.org/officeDocument/2006/relationships/slide" Target="slides/slide17.xml"/><Relationship Id="rId24" Type="http://schemas.openxmlformats.org/officeDocument/2006/relationships/font" Target="fonts/Raleway-italic.fntdata"/><Relationship Id="rId23" Type="http://schemas.openxmlformats.org/officeDocument/2006/relationships/font" Target="fonts/Raleway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regular.fntdata"/><Relationship Id="rId25" Type="http://schemas.openxmlformats.org/officeDocument/2006/relationships/font" Target="fonts/Raleway-boldItalic.fntdata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oppins-bold.fntdata"/><Relationship Id="rId30" Type="http://schemas.openxmlformats.org/officeDocument/2006/relationships/font" Target="fonts/Poppins-regular.fntdata"/><Relationship Id="rId11" Type="http://schemas.openxmlformats.org/officeDocument/2006/relationships/slide" Target="slides/slide7.xml"/><Relationship Id="rId33" Type="http://schemas.openxmlformats.org/officeDocument/2006/relationships/font" Target="fonts/Poppins-boldItalic.fntdata"/><Relationship Id="rId10" Type="http://schemas.openxmlformats.org/officeDocument/2006/relationships/slide" Target="slides/slide6.xml"/><Relationship Id="rId32" Type="http://schemas.openxmlformats.org/officeDocument/2006/relationships/font" Target="fonts/Poppins-italic.fntdata"/><Relationship Id="rId13" Type="http://schemas.openxmlformats.org/officeDocument/2006/relationships/slide" Target="slides/slide9.xml"/><Relationship Id="rId35" Type="http://schemas.openxmlformats.org/officeDocument/2006/relationships/font" Target="fonts/SourceCodePro-bold.fntdata"/><Relationship Id="rId12" Type="http://schemas.openxmlformats.org/officeDocument/2006/relationships/slide" Target="slides/slide8.xml"/><Relationship Id="rId34" Type="http://schemas.openxmlformats.org/officeDocument/2006/relationships/font" Target="fonts/SourceCodePro-regular.fntdata"/><Relationship Id="rId15" Type="http://schemas.openxmlformats.org/officeDocument/2006/relationships/slide" Target="slides/slide11.xml"/><Relationship Id="rId37" Type="http://schemas.openxmlformats.org/officeDocument/2006/relationships/font" Target="fonts/SourceCodePro-boldItalic.fntdata"/><Relationship Id="rId14" Type="http://schemas.openxmlformats.org/officeDocument/2006/relationships/slide" Target="slides/slide10.xml"/><Relationship Id="rId36" Type="http://schemas.openxmlformats.org/officeDocument/2006/relationships/font" Target="fonts/SourceCodePro-italic.fntdata"/><Relationship Id="rId17" Type="http://schemas.openxmlformats.org/officeDocument/2006/relationships/slide" Target="slides/slide13.xml"/><Relationship Id="rId39" Type="http://schemas.openxmlformats.org/officeDocument/2006/relationships/font" Target="fonts/Oswald-bold.fntdata"/><Relationship Id="rId16" Type="http://schemas.openxmlformats.org/officeDocument/2006/relationships/slide" Target="slides/slide12.xml"/><Relationship Id="rId38" Type="http://schemas.openxmlformats.org/officeDocument/2006/relationships/font" Target="fonts/Oswald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f37473fa6e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g1f37473fa6e_0_1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SLIDES_API869656164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SLIDES_API86965616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f37473fa6e_0_2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f37473fa6e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f37473fa6e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1f37473fa6e_0_2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f37473fa6e_0_2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f37473fa6e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10aa3064b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10aa3064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f37473fa6e_0_2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f37473fa6e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f37473fa6e_0_2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f37473fa6e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f37473fa6e_0_3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f37473fa6e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f37473fa6e_0_1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f37473fa6e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f37473fa6e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1f37473fa6e_0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f37473fa6e_0_1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f37473fa6e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f37473fa6e_0_2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f37473fa6e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f37473fa6e_0_2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f37473fa6e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f37473fa6e_0_2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f37473fa6e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f37473fa6e_0_2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f37473fa6e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f37473fa6e_0_2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f37473fa6e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-76200"/>
            <a:ext cx="12192000" cy="619200"/>
          </a:xfrm>
          <a:prstGeom prst="wedgeRectCallout">
            <a:avLst>
              <a:gd fmla="val -21132" name="adj1"/>
              <a:gd fmla="val 47582" name="adj2"/>
            </a:avLst>
          </a:prstGeom>
          <a:solidFill>
            <a:srgbClr val="EC008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10552250" y="466800"/>
            <a:ext cx="897900" cy="423000"/>
          </a:xfrm>
          <a:prstGeom prst="triangle">
            <a:avLst>
              <a:gd fmla="val 50000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11"/>
          <p:cNvCxnSpPr/>
          <p:nvPr/>
        </p:nvCxnSpPr>
        <p:spPr>
          <a:xfrm>
            <a:off x="551033" y="3984367"/>
            <a:ext cx="12141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-76200" y="2089800"/>
            <a:ext cx="12268200" cy="2678400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 txBox="1"/>
          <p:nvPr>
            <p:ph type="title"/>
          </p:nvPr>
        </p:nvSpPr>
        <p:spPr>
          <a:xfrm>
            <a:off x="574400" y="2340225"/>
            <a:ext cx="11043300" cy="2125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4"/>
          <p:cNvCxnSpPr/>
          <p:nvPr/>
        </p:nvCxnSpPr>
        <p:spPr>
          <a:xfrm>
            <a:off x="572267" y="1700769"/>
            <a:ext cx="818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9" name="Google Shape;19;p4"/>
          <p:cNvSpPr txBox="1"/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415600" y="1958433"/>
            <a:ext cx="11360700" cy="4133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5"/>
          <p:cNvCxnSpPr/>
          <p:nvPr/>
        </p:nvCxnSpPr>
        <p:spPr>
          <a:xfrm>
            <a:off x="572267" y="1700769"/>
            <a:ext cx="818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4" name="Google Shape;24;p5"/>
          <p:cNvSpPr txBox="1"/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415600" y="1958433"/>
            <a:ext cx="5333100" cy="4133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6443200" y="1958433"/>
            <a:ext cx="5333100" cy="4133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32;p7"/>
          <p:cNvCxnSpPr/>
          <p:nvPr/>
        </p:nvCxnSpPr>
        <p:spPr>
          <a:xfrm>
            <a:off x="558233" y="1943716"/>
            <a:ext cx="818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3" name="Google Shape;33;p7"/>
          <p:cNvSpPr txBox="1"/>
          <p:nvPr>
            <p:ph type="title"/>
          </p:nvPr>
        </p:nvSpPr>
        <p:spPr>
          <a:xfrm>
            <a:off x="415600" y="8424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415600" y="2157605"/>
            <a:ext cx="3744000" cy="3934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653667" y="705200"/>
            <a:ext cx="7570800" cy="5447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"/>
              <a:buNone/>
              <a:defRPr sz="28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b="1"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958433"/>
            <a:ext cx="11360700" cy="41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Code Pro"/>
              <a:buChar char="●"/>
              <a:defRPr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492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492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492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492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492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492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492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492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sli.do/features-google-slides?interaction-type=V29yZENsb3Vk" TargetMode="External"/><Relationship Id="rId4" Type="http://schemas.openxmlformats.org/officeDocument/2006/relationships/image" Target="../media/image8.png"/><Relationship Id="rId5" Type="http://schemas.openxmlformats.org/officeDocument/2006/relationships/hyperlink" Target="https://www.sli.do/features-google-slides?payload=eyJwcmVzZW50YXRpb25JZCI6IjE5RXBqdm13U3pqNVV0dWxjdTRzMnFOcm1qcTNUZUw2bFFOYVU3ZWEyWmwwIiwic2xpZGVJZCI6IlNMSURFU19BUEk4Njk2NTYxNjRfMCJ9" TargetMode="External"/><Relationship Id="rId6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2100" y="6115750"/>
            <a:ext cx="2044401" cy="3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622050" y="743075"/>
            <a:ext cx="101505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CA" sz="3200">
                <a:latin typeface="Poppins"/>
                <a:ea typeface="Poppins"/>
                <a:cs typeface="Poppins"/>
                <a:sym typeface="Poppins"/>
              </a:rPr>
              <a:t>Democracy Bootcamp</a:t>
            </a:r>
            <a:endParaRPr sz="3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667925" y="2338050"/>
            <a:ext cx="10515600" cy="12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CA" sz="4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Session 2: Perspectives &amp; Biases </a:t>
            </a:r>
            <a:endParaRPr b="1" sz="4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50800" lvl="0" marL="228600" rtl="0" algn="l">
              <a:lnSpc>
                <a:spcPct val="7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743125" y="3305925"/>
            <a:ext cx="51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25" y="5801900"/>
            <a:ext cx="2837275" cy="95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743125" y="3305925"/>
            <a:ext cx="514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9:30 to 10:10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l-type-id" id="135" name="Google Shape;135;p2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36" name="Google Shape;136;p2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8269" y="508000"/>
            <a:ext cx="1166001" cy="510125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37" name="Google Shape;137;p23"/>
          <p:cNvSpPr txBox="1"/>
          <p:nvPr/>
        </p:nvSpPr>
        <p:spPr>
          <a:xfrm>
            <a:off x="3200400" y="2571750"/>
            <a:ext cx="84837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Take a look through all the value cards. Which do you think play the biggest role in shaping your own perspectives? </a:t>
            </a:r>
            <a:endParaRPr b="1" sz="2400"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descr="footer-id" id="138" name="Google Shape;138;p23"/>
          <p:cNvSpPr txBox="1"/>
          <p:nvPr/>
        </p:nvSpPr>
        <p:spPr>
          <a:xfrm>
            <a:off x="3200400" y="6096000"/>
            <a:ext cx="87375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300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ⓘ</a:t>
            </a:r>
            <a:r>
              <a:rPr lang="en-CA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 Start presenting to display the poll results on this slide.</a:t>
            </a:r>
            <a:endParaRPr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idx="4294967295" type="title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Accessing Resources - politalks.ca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550" y="2534125"/>
            <a:ext cx="4715251" cy="29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/>
          <p:nvPr/>
        </p:nvSpPr>
        <p:spPr>
          <a:xfrm>
            <a:off x="2336775" y="1552238"/>
            <a:ext cx="496800" cy="774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5170150" y="3516763"/>
            <a:ext cx="763200" cy="10113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6700" y="2836163"/>
            <a:ext cx="5987801" cy="2372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/>
          <p:nvPr/>
        </p:nvSpPr>
        <p:spPr>
          <a:xfrm>
            <a:off x="4610775" y="2323875"/>
            <a:ext cx="6172200" cy="3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Lesson Themes</a:t>
            </a:r>
            <a:endParaRPr b="1"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0849" lvl="0" marL="990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Biased Thinking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0849" lvl="0" marL="990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Confirmation Bias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0849" lvl="0" marL="990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In-Group/Out-Group Bias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720975" y="2785925"/>
            <a:ext cx="2016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7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 b="1" sz="7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4" name="Google Shape;154;p25"/>
          <p:cNvSpPr txBox="1"/>
          <p:nvPr>
            <p:ph idx="4294967295" type="title"/>
          </p:nvPr>
        </p:nvSpPr>
        <p:spPr>
          <a:xfrm>
            <a:off x="576275" y="622375"/>
            <a:ext cx="10515600" cy="1011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200"/>
              <a:t>Upcoming Resource Overview: Cognitive Biases</a:t>
            </a:r>
            <a:endParaRPr b="1" sz="4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725" y="2323875"/>
            <a:ext cx="2791475" cy="27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3388" y="1633676"/>
            <a:ext cx="3006150" cy="44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3400" y="1649713"/>
            <a:ext cx="3006125" cy="444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400" y="1649726"/>
            <a:ext cx="3006125" cy="450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7837" y="1611750"/>
            <a:ext cx="3097250" cy="45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3400" y="1649725"/>
            <a:ext cx="3006125" cy="450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3400" y="1608830"/>
            <a:ext cx="3006126" cy="459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7825" y="1565188"/>
            <a:ext cx="3097276" cy="45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53613" y="1515051"/>
            <a:ext cx="3185676" cy="47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idx="4294967295" type="title"/>
          </p:nvPr>
        </p:nvSpPr>
        <p:spPr>
          <a:xfrm>
            <a:off x="838200" y="365125"/>
            <a:ext cx="10515600" cy="1011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Biased Thinking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838200" y="1349250"/>
            <a:ext cx="9750900" cy="50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Understand the role of cognitive biases in shaping how we receive and process information 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Recognize that we all have biases, and don’t have the objectively correct view on everything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Recognize that it’s easier to see biases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 others than it is to see in ourselves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b="1"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Bias Blind Spot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000" y="3453525"/>
            <a:ext cx="4519598" cy="29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/>
          <p:nvPr/>
        </p:nvSpPr>
        <p:spPr>
          <a:xfrm>
            <a:off x="9979000" y="3387525"/>
            <a:ext cx="2050200" cy="1268400"/>
          </a:xfrm>
          <a:prstGeom prst="wedgeEllipseCallout">
            <a:avLst>
              <a:gd fmla="val -51838" name="adj1"/>
              <a:gd fmla="val 48108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/>
              <a:t>Come on in, the water’s fine!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7700"/>
            <a:ext cx="5746578" cy="6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6575" y="517688"/>
            <a:ext cx="6463375" cy="633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idx="4294967295" type="title"/>
          </p:nvPr>
        </p:nvSpPr>
        <p:spPr>
          <a:xfrm>
            <a:off x="762000" y="365125"/>
            <a:ext cx="10515600" cy="1011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Confirmation Bias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8"/>
          <p:cNvSpPr/>
          <p:nvPr/>
        </p:nvSpPr>
        <p:spPr>
          <a:xfrm>
            <a:off x="762000" y="1376425"/>
            <a:ext cx="11087400" cy="48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Confirmation Bias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Our tendency to seek out and interpret information in a way that confirms what we already believe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the impact of 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confirmation bias on information-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seeking behaviour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Reflect on ways to mitigate the 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effects of confirmation bias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7825" y="2649803"/>
            <a:ext cx="4999850" cy="374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>
            <p:ph idx="4294967295" type="title"/>
          </p:nvPr>
        </p:nvSpPr>
        <p:spPr>
          <a:xfrm>
            <a:off x="762000" y="365125"/>
            <a:ext cx="10515600" cy="1011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In-Group Bias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9"/>
          <p:cNvSpPr/>
          <p:nvPr/>
        </p:nvSpPr>
        <p:spPr>
          <a:xfrm>
            <a:off x="751000" y="1532125"/>
            <a:ext cx="6403200" cy="48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In-Group Bias: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Our tendency to give preferential treatment to those who are members of our groups.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Understand in-group bias, and identify instances where it occurs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Recognize how in-group bias can create divisions and polarization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7325" y="2442450"/>
            <a:ext cx="4573126" cy="304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/>
        </p:nvSpPr>
        <p:spPr>
          <a:xfrm>
            <a:off x="866050" y="1041400"/>
            <a:ext cx="100206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latin typeface="Raleway"/>
                <a:ea typeface="Raleway"/>
                <a:cs typeface="Raleway"/>
                <a:sym typeface="Raleway"/>
              </a:rPr>
              <a:t>Time for a Break! - </a:t>
            </a:r>
            <a:r>
              <a:rPr lang="en-CA" sz="3600">
                <a:latin typeface="Raleway"/>
                <a:ea typeface="Raleway"/>
                <a:cs typeface="Raleway"/>
                <a:sym typeface="Raleway"/>
              </a:rPr>
              <a:t>Next Session at 10:</a:t>
            </a:r>
            <a:r>
              <a:rPr lang="en-CA" sz="3600">
                <a:latin typeface="Raleway"/>
                <a:ea typeface="Raleway"/>
                <a:cs typeface="Raleway"/>
                <a:sym typeface="Raleway"/>
              </a:rPr>
              <a:t>20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aleway"/>
              <a:ea typeface="Raleway"/>
              <a:cs typeface="Raleway"/>
              <a:sym typeface="Raleway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700"/>
              <a:buFont typeface="Raleway"/>
              <a:buChar char="●"/>
            </a:pPr>
            <a:r>
              <a:rPr lang="en-CA" sz="2700">
                <a:latin typeface="Raleway"/>
                <a:ea typeface="Raleway"/>
                <a:cs typeface="Raleway"/>
                <a:sym typeface="Raleway"/>
              </a:rPr>
              <a:t>Would you consider answering some questions about Value Cards? Email </a:t>
            </a:r>
            <a:r>
              <a:rPr b="1" lang="en-CA" sz="2700">
                <a:solidFill>
                  <a:srgbClr val="EC008C"/>
                </a:solidFill>
                <a:latin typeface="Raleway"/>
                <a:ea typeface="Raleway"/>
                <a:cs typeface="Raleway"/>
                <a:sym typeface="Raleway"/>
              </a:rPr>
              <a:t>ken@civix.ca </a:t>
            </a:r>
            <a:endParaRPr b="1" sz="2700">
              <a:solidFill>
                <a:srgbClr val="EC008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4294967295" type="title"/>
          </p:nvPr>
        </p:nvSpPr>
        <p:spPr>
          <a:xfrm>
            <a:off x="838200" y="212725"/>
            <a:ext cx="10515600" cy="1325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Perspectives and Biases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5"/>
          <p:cNvSpPr txBox="1"/>
          <p:nvPr>
            <p:ph idx="4294967295" type="body"/>
          </p:nvPr>
        </p:nvSpPr>
        <p:spPr>
          <a:xfrm>
            <a:off x="838200" y="1843225"/>
            <a:ext cx="10515600" cy="3787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Having constructive discussions </a:t>
            </a: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requires: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Understanding where your beliefs come from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Taking others’ perspective and getting curious about why they believe what they believe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An openness to new ideas and receptiveness to new information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Recognizing that we’re all prone to making mistakes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3381525" y="2207875"/>
            <a:ext cx="7940700" cy="41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Lesson Themes</a:t>
            </a:r>
            <a:endParaRPr b="1"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0849" lvl="0" marL="990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Identities and Pluralism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0849" lvl="0" marL="990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Perspectives and Opinions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0849" lvl="0" marL="990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Political Ideologies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0849" lvl="0" marL="990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Underlying Values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720975" y="2785925"/>
            <a:ext cx="2016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7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 b="1" sz="7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9" name="Google Shape;79;p16"/>
          <p:cNvSpPr txBox="1"/>
          <p:nvPr>
            <p:ph idx="4294967295" type="title"/>
          </p:nvPr>
        </p:nvSpPr>
        <p:spPr>
          <a:xfrm>
            <a:off x="576275" y="622375"/>
            <a:ext cx="10515600" cy="1011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200"/>
              <a:t>Resource Overview: Perspectives</a:t>
            </a:r>
            <a:endParaRPr b="1" sz="4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275" y="2633525"/>
            <a:ext cx="2228850" cy="22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idx="4294967295" type="title"/>
          </p:nvPr>
        </p:nvSpPr>
        <p:spPr>
          <a:xfrm>
            <a:off x="751000" y="787650"/>
            <a:ext cx="10515600" cy="1011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Identities and Pluralism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751000" y="2154975"/>
            <a:ext cx="6840900" cy="20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the key factors that shape students’ identities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Evaluate the importance of pluralism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b="1"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Identity chart and discussion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1900" y="1149825"/>
            <a:ext cx="4395549" cy="491795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idx="4294967295" type="title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Perspectives and Opinions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8"/>
          <p:cNvSpPr/>
          <p:nvPr/>
        </p:nvSpPr>
        <p:spPr>
          <a:xfrm>
            <a:off x="762000" y="2117175"/>
            <a:ext cx="7798500" cy="3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Understand how different perspectives can lead to different ways of seeing the world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Get curious about the views of classmates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b="1"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Iceberg Activity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What Makes Up Your Perspective?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b="1"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Think-Pair-Share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Comparing Perspectives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9525" y="1532125"/>
            <a:ext cx="3256225" cy="461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idx="4294967295" type="title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Political Ideologies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9"/>
          <p:cNvSpPr/>
          <p:nvPr/>
        </p:nvSpPr>
        <p:spPr>
          <a:xfrm>
            <a:off x="838200" y="1847025"/>
            <a:ext cx="6523500" cy="45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Describe different ideologies on the political spectrum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their current placement on the political spectrum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Youth 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Vote Compass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Political Perspectives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0775" y="3998750"/>
            <a:ext cx="5319199" cy="27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7625" y="242338"/>
            <a:ext cx="3219450" cy="36099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4294967295" type="title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Underlying Values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0"/>
          <p:cNvSpPr/>
          <p:nvPr/>
        </p:nvSpPr>
        <p:spPr>
          <a:xfrm>
            <a:off x="827200" y="1684525"/>
            <a:ext cx="10515600" cy="48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how the values you prioritize influence your views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Take the perspective of someone who prioritizes different values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Reflect on the 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social values they find most important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 and Discussion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Value Cards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9625" y="3424025"/>
            <a:ext cx="2276800" cy="31174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53099" y="3413488"/>
            <a:ext cx="2276800" cy="313853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/>
          <p:nvPr/>
        </p:nvSpPr>
        <p:spPr>
          <a:xfrm>
            <a:off x="772579" y="660617"/>
            <a:ext cx="1638000" cy="200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Freedom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6" name="Google Shape;116;p21"/>
          <p:cNvSpPr/>
          <p:nvPr/>
        </p:nvSpPr>
        <p:spPr>
          <a:xfrm>
            <a:off x="772572" y="2718996"/>
            <a:ext cx="1638000" cy="200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Security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7" name="Google Shape;117;p21"/>
          <p:cNvSpPr txBox="1"/>
          <p:nvPr/>
        </p:nvSpPr>
        <p:spPr>
          <a:xfrm>
            <a:off x="3564525" y="1453350"/>
            <a:ext cx="83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latin typeface="Raleway"/>
                <a:ea typeface="Raleway"/>
                <a:cs typeface="Raleway"/>
                <a:sym typeface="Raleway"/>
              </a:rPr>
              <a:t>Prompt</a:t>
            </a:r>
            <a:r>
              <a:rPr lang="en-CA" sz="2600">
                <a:latin typeface="Raleway"/>
                <a:ea typeface="Raleway"/>
                <a:cs typeface="Raleway"/>
                <a:sym typeface="Raleway"/>
              </a:rPr>
              <a:t>: Uniforms should be mandatory in schools.</a:t>
            </a:r>
            <a:endParaRPr sz="2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8" name="Google Shape;118;p21"/>
          <p:cNvSpPr/>
          <p:nvPr/>
        </p:nvSpPr>
        <p:spPr>
          <a:xfrm>
            <a:off x="162650" y="5909275"/>
            <a:ext cx="2046600" cy="87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1"/>
          <p:cNvSpPr/>
          <p:nvPr/>
        </p:nvSpPr>
        <p:spPr>
          <a:xfrm>
            <a:off x="772582" y="4777384"/>
            <a:ext cx="1638000" cy="200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Tradition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3550975" y="2719000"/>
            <a:ext cx="73731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latin typeface="Raleway"/>
                <a:ea typeface="Raleway"/>
                <a:cs typeface="Raleway"/>
                <a:sym typeface="Raleway"/>
              </a:rPr>
              <a:t>Sample response - disagree</a:t>
            </a:r>
            <a:endParaRPr b="1" sz="2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Raleway"/>
              <a:ea typeface="Raleway"/>
              <a:cs typeface="Raleway"/>
              <a:sym typeface="Ralew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People should have the freedom to choose to wear what they want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Some traditions encourage people to wear different clothes, especially during celebrations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●"/>
            </a:pPr>
            <a:r>
              <a:rPr lang="en-CA" sz="2400">
                <a:latin typeface="Raleway"/>
                <a:ea typeface="Raleway"/>
                <a:cs typeface="Raleway"/>
                <a:sym typeface="Raleway"/>
              </a:rPr>
              <a:t>Security isn’t really important here, so I’ll skip it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1" name="Google Shape;121;p21"/>
          <p:cNvSpPr/>
          <p:nvPr/>
        </p:nvSpPr>
        <p:spPr>
          <a:xfrm>
            <a:off x="1031050" y="660625"/>
            <a:ext cx="1638000" cy="2004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Equality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2" name="Google Shape;122;p21"/>
          <p:cNvSpPr/>
          <p:nvPr/>
        </p:nvSpPr>
        <p:spPr>
          <a:xfrm>
            <a:off x="1031050" y="2719000"/>
            <a:ext cx="1638000" cy="2004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Financial Liberty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3" name="Google Shape;123;p21"/>
          <p:cNvSpPr/>
          <p:nvPr/>
        </p:nvSpPr>
        <p:spPr>
          <a:xfrm>
            <a:off x="1031050" y="4777375"/>
            <a:ext cx="1638000" cy="2004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Raleway"/>
                <a:ea typeface="Raleway"/>
                <a:cs typeface="Raleway"/>
                <a:sym typeface="Raleway"/>
              </a:rPr>
              <a:t>Respecting Others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1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idx="4294967295" type="title"/>
          </p:nvPr>
        </p:nvSpPr>
        <p:spPr>
          <a:xfrm>
            <a:off x="635650" y="-351475"/>
            <a:ext cx="10515600" cy="10035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lt1"/>
                </a:solidFill>
              </a:rPr>
              <a:t>Activity: Value Cards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170550" y="866575"/>
            <a:ext cx="11850900" cy="3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aleway"/>
              <a:buAutoNum type="arabicPeriod"/>
            </a:pP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Deal three cards to each player, face up, one on top of the other. The </a:t>
            </a:r>
            <a:br>
              <a:rPr lang="en-CA" sz="2200">
                <a:latin typeface="Raleway"/>
                <a:ea typeface="Raleway"/>
                <a:cs typeface="Raleway"/>
                <a:sym typeface="Raleway"/>
              </a:rPr>
            </a:b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topmost is the most important, middle second most, bottom third most. </a:t>
            </a:r>
            <a:br>
              <a:rPr lang="en-CA" sz="2200">
                <a:latin typeface="Raleway"/>
                <a:ea typeface="Raleway"/>
                <a:cs typeface="Raleway"/>
                <a:sym typeface="Raleway"/>
              </a:rPr>
            </a:b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Read out your cards and definitions.</a:t>
            </a:r>
            <a:br>
              <a:rPr lang="en-CA" sz="2200">
                <a:latin typeface="Raleway"/>
                <a:ea typeface="Raleway"/>
                <a:cs typeface="Raleway"/>
                <a:sym typeface="Raleway"/>
              </a:rPr>
            </a:b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aleway"/>
              <a:buAutoNum type="arabicPeriod"/>
            </a:pP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Read the prompt on screen. Consider: how would someone who prioritized </a:t>
            </a:r>
            <a:br>
              <a:rPr lang="en-CA" sz="2200">
                <a:latin typeface="Raleway"/>
                <a:ea typeface="Raleway"/>
                <a:cs typeface="Raleway"/>
                <a:sym typeface="Raleway"/>
              </a:rPr>
            </a:b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those values respond to the prompt? Each partner takes a turn in explaining their response.</a:t>
            </a:r>
            <a:br>
              <a:rPr lang="en-CA" sz="2200">
                <a:latin typeface="Raleway"/>
                <a:ea typeface="Raleway"/>
                <a:cs typeface="Raleway"/>
                <a:sym typeface="Raleway"/>
              </a:rPr>
            </a:b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aleway"/>
              <a:buAutoNum type="arabicPeriod"/>
            </a:pPr>
            <a:r>
              <a:rPr lang="en-CA" sz="2200">
                <a:latin typeface="Raleway"/>
                <a:ea typeface="Raleway"/>
                <a:cs typeface="Raleway"/>
                <a:sym typeface="Raleway"/>
              </a:rPr>
              <a:t>Now deal three new cards. How did your response change based on your new values?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0" name="Google Shape;130;p22"/>
          <p:cNvSpPr txBox="1"/>
          <p:nvPr/>
        </p:nvSpPr>
        <p:spPr>
          <a:xfrm>
            <a:off x="5110350" y="4941750"/>
            <a:ext cx="6911100" cy="18471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Raleway"/>
                <a:ea typeface="Raleway"/>
                <a:cs typeface="Raleway"/>
                <a:sym typeface="Raleway"/>
              </a:rPr>
              <a:t>Prompt: 5 minutes</a:t>
            </a:r>
            <a:endParaRPr b="1" sz="28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CA" sz="2800">
                <a:latin typeface="Raleway"/>
                <a:ea typeface="Raleway"/>
                <a:cs typeface="Raleway"/>
                <a:sym typeface="Raleway"/>
              </a:rPr>
              <a:t>“The government needs to do more to reduce the gap between rich and poor.”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