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Roboto"/>
      <p:regular r:id="rId24"/>
      <p:bold r:id="rId25"/>
      <p:italic r:id="rId26"/>
      <p:boldItalic r:id="rId27"/>
    </p:embeddedFont>
    <p:embeddedFont>
      <p:font typeface="Poppins"/>
      <p:regular r:id="rId28"/>
      <p:bold r:id="rId29"/>
      <p:italic r:id="rId30"/>
      <p:boldItalic r:id="rId31"/>
    </p:embeddedFont>
    <p:embeddedFont>
      <p:font typeface="Source Code Pro"/>
      <p:regular r:id="rId32"/>
      <p:bold r:id="rId33"/>
      <p:italic r:id="rId34"/>
      <p:boldItalic r:id="rId35"/>
    </p:embeddedFont>
    <p:embeddedFont>
      <p:font typeface="Oswald"/>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Poppins-regular.fntdata"/><Relationship Id="rId27"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boldItalic.fntdata"/><Relationship Id="rId30" Type="http://schemas.openxmlformats.org/officeDocument/2006/relationships/font" Target="fonts/Poppins-italic.fntdata"/><Relationship Id="rId11" Type="http://schemas.openxmlformats.org/officeDocument/2006/relationships/slide" Target="slides/slide7.xml"/><Relationship Id="rId33" Type="http://schemas.openxmlformats.org/officeDocument/2006/relationships/font" Target="fonts/SourceCodePro-bold.fntdata"/><Relationship Id="rId10" Type="http://schemas.openxmlformats.org/officeDocument/2006/relationships/slide" Target="slides/slide6.xml"/><Relationship Id="rId32" Type="http://schemas.openxmlformats.org/officeDocument/2006/relationships/font" Target="fonts/SourceCodePro-regular.fntdata"/><Relationship Id="rId13" Type="http://schemas.openxmlformats.org/officeDocument/2006/relationships/slide" Target="slides/slide9.xml"/><Relationship Id="rId35" Type="http://schemas.openxmlformats.org/officeDocument/2006/relationships/font" Target="fonts/SourceCodePro-boldItalic.fntdata"/><Relationship Id="rId12" Type="http://schemas.openxmlformats.org/officeDocument/2006/relationships/slide" Target="slides/slide8.xml"/><Relationship Id="rId34" Type="http://schemas.openxmlformats.org/officeDocument/2006/relationships/font" Target="fonts/SourceCodePro-italic.fntdata"/><Relationship Id="rId15" Type="http://schemas.openxmlformats.org/officeDocument/2006/relationships/slide" Target="slides/slide11.xml"/><Relationship Id="rId37" Type="http://schemas.openxmlformats.org/officeDocument/2006/relationships/font" Target="fonts/Oswald-bold.fntdata"/><Relationship Id="rId14" Type="http://schemas.openxmlformats.org/officeDocument/2006/relationships/slide" Target="slides/slide10.xml"/><Relationship Id="rId36" Type="http://schemas.openxmlformats.org/officeDocument/2006/relationships/font" Target="fonts/Oswald-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f37473fa6e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1f37473fa6e_0_3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f37473fa6e_0_4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f37473fa6e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f37473fa6e_0_4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f37473fa6e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f37473fa6e_0_4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f37473fa6e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f37473fa6e_0_4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f37473fa6e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f37473fa6e_0_4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f37473fa6e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f37473fa6e_0_4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f37473fa6e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f37473fa6e_0_4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f37473fa6e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f37473fa6e_0_4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f37473fa6e_0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f37473fa6e_0_4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f37473fa6e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f37473fa6e_0_4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f37473fa6e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f37473fa6e_0_3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f37473fa6e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f37473fa6e_0_3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f37473fa6e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SLIDES_API1481283899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SLIDES_API148128389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f37473fa6e_0_3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f37473fa6e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f37473fa6e_0_3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f37473fa6e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f37473fa6e_0_3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f37473fa6e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f37473fa6e_0_3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f37473fa6e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f37473fa6e_0_4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f37473fa6e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
        <p:nvSpPr>
          <p:cNvPr id="11" name="Google Shape;11;p2"/>
          <p:cNvSpPr/>
          <p:nvPr/>
        </p:nvSpPr>
        <p:spPr>
          <a:xfrm>
            <a:off x="0" y="-76200"/>
            <a:ext cx="12192000" cy="619200"/>
          </a:xfrm>
          <a:prstGeom prst="wedgeRectCallout">
            <a:avLst>
              <a:gd fmla="val -21132" name="adj1"/>
              <a:gd fmla="val 47582" name="adj2"/>
            </a:avLst>
          </a:prstGeom>
          <a:solidFill>
            <a:srgbClr val="EC008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10552250" y="466800"/>
            <a:ext cx="897900" cy="423000"/>
          </a:xfrm>
          <a:prstGeom prst="triangle">
            <a:avLst>
              <a:gd fmla="val 50000" name="adj"/>
            </a:avLst>
          </a:prstGeom>
          <a:solidFill>
            <a:srgbClr val="EC00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cxnSp>
        <p:nvCxnSpPr>
          <p:cNvPr id="45" name="Google Shape;45;p11"/>
          <p:cNvCxnSpPr/>
          <p:nvPr/>
        </p:nvCxnSpPr>
        <p:spPr>
          <a:xfrm>
            <a:off x="551033" y="3984367"/>
            <a:ext cx="1214100" cy="0"/>
          </a:xfrm>
          <a:prstGeom prst="straightConnector1">
            <a:avLst/>
          </a:prstGeom>
          <a:noFill/>
          <a:ln cap="flat" cmpd="sng" w="28575">
            <a:solidFill>
              <a:schemeClr val="dk1"/>
            </a:solidFill>
            <a:prstDash val="lgDash"/>
            <a:round/>
            <a:headEnd len="sm" w="sm" type="none"/>
            <a:tailEnd len="sm" w="sm" type="none"/>
          </a:ln>
        </p:spPr>
      </p:cxnSp>
      <p:sp>
        <p:nvSpPr>
          <p:cNvPr id="46" name="Google Shape;46;p1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rtl="0">
              <a:spcBef>
                <a:spcPts val="0"/>
              </a:spcBef>
              <a:spcAft>
                <a:spcPts val="0"/>
              </a:spcAft>
              <a:buSzPts val="16000"/>
              <a:buNone/>
              <a:defRPr sz="16000"/>
            </a:lvl1pPr>
            <a:lvl2pPr lvl="1" rtl="0">
              <a:spcBef>
                <a:spcPts val="0"/>
              </a:spcBef>
              <a:spcAft>
                <a:spcPts val="0"/>
              </a:spcAft>
              <a:buSzPts val="16000"/>
              <a:buNone/>
              <a:defRPr sz="16000"/>
            </a:lvl2pPr>
            <a:lvl3pPr lvl="2" rtl="0">
              <a:spcBef>
                <a:spcPts val="0"/>
              </a:spcBef>
              <a:spcAft>
                <a:spcPts val="0"/>
              </a:spcAft>
              <a:buSzPts val="16000"/>
              <a:buNone/>
              <a:defRPr sz="16000"/>
            </a:lvl3pPr>
            <a:lvl4pPr lvl="3" rtl="0">
              <a:spcBef>
                <a:spcPts val="0"/>
              </a:spcBef>
              <a:spcAft>
                <a:spcPts val="0"/>
              </a:spcAft>
              <a:buSzPts val="16000"/>
              <a:buNone/>
              <a:defRPr sz="16000"/>
            </a:lvl4pPr>
            <a:lvl5pPr lvl="4" rtl="0">
              <a:spcBef>
                <a:spcPts val="0"/>
              </a:spcBef>
              <a:spcAft>
                <a:spcPts val="0"/>
              </a:spcAft>
              <a:buSzPts val="16000"/>
              <a:buNone/>
              <a:defRPr sz="16000"/>
            </a:lvl5pPr>
            <a:lvl6pPr lvl="5" rtl="0">
              <a:spcBef>
                <a:spcPts val="0"/>
              </a:spcBef>
              <a:spcAft>
                <a:spcPts val="0"/>
              </a:spcAft>
              <a:buSzPts val="16000"/>
              <a:buNone/>
              <a:defRPr sz="16000"/>
            </a:lvl6pPr>
            <a:lvl7pPr lvl="6" rtl="0">
              <a:spcBef>
                <a:spcPts val="0"/>
              </a:spcBef>
              <a:spcAft>
                <a:spcPts val="0"/>
              </a:spcAft>
              <a:buSzPts val="16000"/>
              <a:buNone/>
              <a:defRPr sz="16000"/>
            </a:lvl7pPr>
            <a:lvl8pPr lvl="7" rtl="0">
              <a:spcBef>
                <a:spcPts val="0"/>
              </a:spcBef>
              <a:spcAft>
                <a:spcPts val="0"/>
              </a:spcAft>
              <a:buSzPts val="16000"/>
              <a:buNone/>
              <a:defRPr sz="16000"/>
            </a:lvl8pPr>
            <a:lvl9pPr lvl="8" rtl="0">
              <a:spcBef>
                <a:spcPts val="0"/>
              </a:spcBef>
              <a:spcAft>
                <a:spcPts val="0"/>
              </a:spcAft>
              <a:buSzPts val="16000"/>
              <a:buNone/>
              <a:defRPr sz="16000"/>
            </a:lvl9pPr>
          </a:lstStyle>
          <a:p>
            <a:r>
              <a:t>xx%</a:t>
            </a:r>
          </a:p>
        </p:txBody>
      </p:sp>
      <p:sp>
        <p:nvSpPr>
          <p:cNvPr id="47" name="Google Shape;47;p11"/>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48" name="Google Shape;48;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 name="Shape 51"/>
        <p:cNvGrpSpPr/>
        <p:nvPr/>
      </p:nvGrpSpPr>
      <p:grpSpPr>
        <a:xfrm>
          <a:off x="0" y="0"/>
          <a:ext cx="0" cy="0"/>
          <a:chOff x="0" y="0"/>
          <a:chExt cx="0" cy="0"/>
        </a:xfrm>
      </p:grpSpPr>
      <p:sp>
        <p:nvSpPr>
          <p:cNvPr id="52" name="Google Shape;52;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53" name="Google Shape;53;p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54" name="Google Shape;54;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p:nvPr/>
        </p:nvSpPr>
        <p:spPr>
          <a:xfrm>
            <a:off x="-76200" y="2089800"/>
            <a:ext cx="12268200" cy="2678400"/>
          </a:xfrm>
          <a:prstGeom prst="rect">
            <a:avLst/>
          </a:prstGeom>
          <a:solidFill>
            <a:srgbClr val="EC008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 name="Google Shape;15;p3"/>
          <p:cNvSpPr txBox="1"/>
          <p:nvPr>
            <p:ph type="title"/>
          </p:nvPr>
        </p:nvSpPr>
        <p:spPr>
          <a:xfrm>
            <a:off x="574400" y="2340225"/>
            <a:ext cx="11043300" cy="21252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16" name="Google Shape;16;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cxnSp>
        <p:nvCxnSpPr>
          <p:cNvPr id="18" name="Google Shape;18;p4"/>
          <p:cNvCxnSpPr/>
          <p:nvPr/>
        </p:nvCxnSpPr>
        <p:spPr>
          <a:xfrm>
            <a:off x="572267" y="1700769"/>
            <a:ext cx="818700" cy="0"/>
          </a:xfrm>
          <a:prstGeom prst="straightConnector1">
            <a:avLst/>
          </a:prstGeom>
          <a:noFill/>
          <a:ln cap="flat" cmpd="sng" w="19050">
            <a:solidFill>
              <a:schemeClr val="dk2"/>
            </a:solidFill>
            <a:prstDash val="lgDash"/>
            <a:round/>
            <a:headEnd len="sm" w="sm" type="none"/>
            <a:tailEnd len="sm" w="sm" type="none"/>
          </a:ln>
        </p:spPr>
      </p:cxnSp>
      <p:sp>
        <p:nvSpPr>
          <p:cNvPr id="19" name="Google Shape;19;p4"/>
          <p:cNvSpPr txBox="1"/>
          <p:nvPr>
            <p:ph type="title"/>
          </p:nvPr>
        </p:nvSpPr>
        <p:spPr>
          <a:xfrm>
            <a:off x="415600" y="647404"/>
            <a:ext cx="11360700" cy="978000"/>
          </a:xfrm>
          <a:prstGeom prst="rect">
            <a:avLst/>
          </a:prstGeom>
        </p:spPr>
        <p:txBody>
          <a:bodyPr anchorCtr="0" anchor="b" bIns="121900" lIns="121900" spcFirstLastPara="1" rIns="121900" wrap="square" tIns="12190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 name="Google Shape;20;p4"/>
          <p:cNvSpPr txBox="1"/>
          <p:nvPr>
            <p:ph idx="1" type="body"/>
          </p:nvPr>
        </p:nvSpPr>
        <p:spPr>
          <a:xfrm>
            <a:off x="415600" y="1958433"/>
            <a:ext cx="11360700" cy="4133100"/>
          </a:xfrm>
          <a:prstGeom prst="rect">
            <a:avLst/>
          </a:prstGeom>
        </p:spPr>
        <p:txBody>
          <a:bodyPr anchorCtr="0" anchor="t"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21" name="Google Shape;21;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cxnSp>
        <p:nvCxnSpPr>
          <p:cNvPr id="23" name="Google Shape;23;p5"/>
          <p:cNvCxnSpPr/>
          <p:nvPr/>
        </p:nvCxnSpPr>
        <p:spPr>
          <a:xfrm>
            <a:off x="572267" y="1700769"/>
            <a:ext cx="818700" cy="0"/>
          </a:xfrm>
          <a:prstGeom prst="straightConnector1">
            <a:avLst/>
          </a:prstGeom>
          <a:noFill/>
          <a:ln cap="flat" cmpd="sng" w="19050">
            <a:solidFill>
              <a:schemeClr val="dk2"/>
            </a:solidFill>
            <a:prstDash val="lgDash"/>
            <a:round/>
            <a:headEnd len="sm" w="sm" type="none"/>
            <a:tailEnd len="sm" w="sm" type="none"/>
          </a:ln>
        </p:spPr>
      </p:cxnSp>
      <p:sp>
        <p:nvSpPr>
          <p:cNvPr id="24" name="Google Shape;24;p5"/>
          <p:cNvSpPr txBox="1"/>
          <p:nvPr>
            <p:ph type="title"/>
          </p:nvPr>
        </p:nvSpPr>
        <p:spPr>
          <a:xfrm>
            <a:off x="415600" y="647404"/>
            <a:ext cx="11360700" cy="978000"/>
          </a:xfrm>
          <a:prstGeom prst="rect">
            <a:avLst/>
          </a:prstGeom>
        </p:spPr>
        <p:txBody>
          <a:bodyPr anchorCtr="0" anchor="b" bIns="121900" lIns="121900" spcFirstLastPara="1" rIns="121900" wrap="square" tIns="12190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5" name="Google Shape;25;p5"/>
          <p:cNvSpPr txBox="1"/>
          <p:nvPr>
            <p:ph idx="1" type="body"/>
          </p:nvPr>
        </p:nvSpPr>
        <p:spPr>
          <a:xfrm>
            <a:off x="415600" y="1958433"/>
            <a:ext cx="5333100" cy="41331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6" name="Google Shape;26;p5"/>
          <p:cNvSpPr txBox="1"/>
          <p:nvPr>
            <p:ph idx="2" type="body"/>
          </p:nvPr>
        </p:nvSpPr>
        <p:spPr>
          <a:xfrm>
            <a:off x="6443200" y="1958433"/>
            <a:ext cx="5333100" cy="41331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7" name="Google Shape;27;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415600" y="647404"/>
            <a:ext cx="11360700" cy="978000"/>
          </a:xfrm>
          <a:prstGeom prst="rect">
            <a:avLst/>
          </a:prstGeom>
        </p:spPr>
        <p:txBody>
          <a:bodyPr anchorCtr="0" anchor="b" bIns="121900" lIns="121900" spcFirstLastPara="1" rIns="121900" wrap="square" tIns="12190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30" name="Google Shape;30;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cxnSp>
        <p:nvCxnSpPr>
          <p:cNvPr id="32" name="Google Shape;32;p7"/>
          <p:cNvCxnSpPr/>
          <p:nvPr/>
        </p:nvCxnSpPr>
        <p:spPr>
          <a:xfrm>
            <a:off x="558233" y="1943716"/>
            <a:ext cx="818700" cy="0"/>
          </a:xfrm>
          <a:prstGeom prst="straightConnector1">
            <a:avLst/>
          </a:prstGeom>
          <a:noFill/>
          <a:ln cap="flat" cmpd="sng" w="19050">
            <a:solidFill>
              <a:schemeClr val="dk2"/>
            </a:solidFill>
            <a:prstDash val="lgDash"/>
            <a:round/>
            <a:headEnd len="sm" w="sm" type="none"/>
            <a:tailEnd len="sm" w="sm" type="none"/>
          </a:ln>
        </p:spPr>
      </p:cxnSp>
      <p:sp>
        <p:nvSpPr>
          <p:cNvPr id="33" name="Google Shape;33;p7"/>
          <p:cNvSpPr txBox="1"/>
          <p:nvPr>
            <p:ph type="title"/>
          </p:nvPr>
        </p:nvSpPr>
        <p:spPr>
          <a:xfrm>
            <a:off x="415600" y="842400"/>
            <a:ext cx="3744000" cy="1007700"/>
          </a:xfrm>
          <a:prstGeom prst="rect">
            <a:avLst/>
          </a:prstGeom>
        </p:spPr>
        <p:txBody>
          <a:bodyPr anchorCtr="0" anchor="b" bIns="121900" lIns="121900" spcFirstLastPara="1" rIns="121900" wrap="square" tIns="12190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34" name="Google Shape;34;p7"/>
          <p:cNvSpPr txBox="1"/>
          <p:nvPr>
            <p:ph idx="1" type="body"/>
          </p:nvPr>
        </p:nvSpPr>
        <p:spPr>
          <a:xfrm>
            <a:off x="415600" y="2157605"/>
            <a:ext cx="3744000" cy="39345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5" name="Google Shape;35;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653667" y="705200"/>
            <a:ext cx="7570800" cy="5447700"/>
          </a:xfrm>
          <a:prstGeom prst="rect">
            <a:avLst/>
          </a:prstGeom>
        </p:spPr>
        <p:txBody>
          <a:bodyPr anchorCtr="0" anchor="ctr" bIns="121900" lIns="121900" spcFirstLastPara="1" rIns="121900" wrap="square" tIns="121900">
            <a:normAutofit/>
          </a:bodyPr>
          <a:lstStyle>
            <a:lvl1pPr lvl="0" rtl="0">
              <a:spcBef>
                <a:spcPts val="0"/>
              </a:spcBef>
              <a:spcAft>
                <a:spcPts val="0"/>
              </a:spcAft>
              <a:buClr>
                <a:schemeClr val="lt1"/>
              </a:buClr>
              <a:buSzPts val="7200"/>
              <a:buNone/>
              <a:defRPr sz="7200">
                <a:solidFill>
                  <a:schemeClr val="lt1"/>
                </a:solidFill>
              </a:defRPr>
            </a:lvl1pPr>
            <a:lvl2pPr lvl="1" rtl="0">
              <a:spcBef>
                <a:spcPts val="0"/>
              </a:spcBef>
              <a:spcAft>
                <a:spcPts val="0"/>
              </a:spcAft>
              <a:buClr>
                <a:schemeClr val="lt1"/>
              </a:buClr>
              <a:buSzPts val="7200"/>
              <a:buNone/>
              <a:defRPr sz="7200">
                <a:solidFill>
                  <a:schemeClr val="lt1"/>
                </a:solidFill>
              </a:defRPr>
            </a:lvl2pPr>
            <a:lvl3pPr lvl="2" rtl="0">
              <a:spcBef>
                <a:spcPts val="0"/>
              </a:spcBef>
              <a:spcAft>
                <a:spcPts val="0"/>
              </a:spcAft>
              <a:buClr>
                <a:schemeClr val="lt1"/>
              </a:buClr>
              <a:buSzPts val="7200"/>
              <a:buNone/>
              <a:defRPr sz="7200">
                <a:solidFill>
                  <a:schemeClr val="lt1"/>
                </a:solidFill>
              </a:defRPr>
            </a:lvl3pPr>
            <a:lvl4pPr lvl="3" rtl="0">
              <a:spcBef>
                <a:spcPts val="0"/>
              </a:spcBef>
              <a:spcAft>
                <a:spcPts val="0"/>
              </a:spcAft>
              <a:buClr>
                <a:schemeClr val="lt1"/>
              </a:buClr>
              <a:buSzPts val="7200"/>
              <a:buNone/>
              <a:defRPr sz="7200">
                <a:solidFill>
                  <a:schemeClr val="lt1"/>
                </a:solidFill>
              </a:defRPr>
            </a:lvl4pPr>
            <a:lvl5pPr lvl="4" rtl="0">
              <a:spcBef>
                <a:spcPts val="0"/>
              </a:spcBef>
              <a:spcAft>
                <a:spcPts val="0"/>
              </a:spcAft>
              <a:buClr>
                <a:schemeClr val="lt1"/>
              </a:buClr>
              <a:buSzPts val="7200"/>
              <a:buNone/>
              <a:defRPr sz="7200">
                <a:solidFill>
                  <a:schemeClr val="lt1"/>
                </a:solidFill>
              </a:defRPr>
            </a:lvl5pPr>
            <a:lvl6pPr lvl="5" rtl="0">
              <a:spcBef>
                <a:spcPts val="0"/>
              </a:spcBef>
              <a:spcAft>
                <a:spcPts val="0"/>
              </a:spcAft>
              <a:buClr>
                <a:schemeClr val="lt1"/>
              </a:buClr>
              <a:buSzPts val="7200"/>
              <a:buNone/>
              <a:defRPr sz="7200">
                <a:solidFill>
                  <a:schemeClr val="lt1"/>
                </a:solidFill>
              </a:defRPr>
            </a:lvl6pPr>
            <a:lvl7pPr lvl="6" rtl="0">
              <a:spcBef>
                <a:spcPts val="0"/>
              </a:spcBef>
              <a:spcAft>
                <a:spcPts val="0"/>
              </a:spcAft>
              <a:buClr>
                <a:schemeClr val="lt1"/>
              </a:buClr>
              <a:buSzPts val="7200"/>
              <a:buNone/>
              <a:defRPr sz="7200">
                <a:solidFill>
                  <a:schemeClr val="lt1"/>
                </a:solidFill>
              </a:defRPr>
            </a:lvl7pPr>
            <a:lvl8pPr lvl="7" rtl="0">
              <a:spcBef>
                <a:spcPts val="0"/>
              </a:spcBef>
              <a:spcAft>
                <a:spcPts val="0"/>
              </a:spcAft>
              <a:buClr>
                <a:schemeClr val="lt1"/>
              </a:buClr>
              <a:buSzPts val="7200"/>
              <a:buNone/>
              <a:defRPr sz="7200">
                <a:solidFill>
                  <a:schemeClr val="lt1"/>
                </a:solidFill>
              </a:defRPr>
            </a:lvl8pPr>
            <a:lvl9pPr lvl="8" rtl="0">
              <a:spcBef>
                <a:spcPts val="0"/>
              </a:spcBef>
              <a:spcAft>
                <a:spcPts val="0"/>
              </a:spcAft>
              <a:buClr>
                <a:schemeClr val="lt1"/>
              </a:buClr>
              <a:buSzPts val="7200"/>
              <a:buNone/>
              <a:defRPr sz="7200">
                <a:solidFill>
                  <a:schemeClr val="lt1"/>
                </a:solidFill>
              </a:defRPr>
            </a:lvl9pPr>
          </a:lstStyle>
          <a:p/>
        </p:txBody>
      </p:sp>
      <p:sp>
        <p:nvSpPr>
          <p:cNvPr id="38" name="Google Shape;38;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39" name="Shape 39"/>
        <p:cNvGrpSpPr/>
        <p:nvPr/>
      </p:nvGrpSpPr>
      <p:grpSpPr>
        <a:xfrm>
          <a:off x="0" y="0"/>
          <a:ext cx="0" cy="0"/>
          <a:chOff x="0" y="0"/>
          <a:chExt cx="0" cy="0"/>
        </a:xfrm>
      </p:grpSpPr>
      <p:sp>
        <p:nvSpPr>
          <p:cNvPr id="40" name="Google Shape;40;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rtl="0">
              <a:lnSpc>
                <a:spcPct val="100000"/>
              </a:lnSpc>
              <a:spcBef>
                <a:spcPts val="0"/>
              </a:spcBef>
              <a:spcAft>
                <a:spcPts val="0"/>
              </a:spcAft>
              <a:buSzPts val="2800"/>
              <a:buFont typeface="Oswald"/>
              <a:buNone/>
              <a:defRPr sz="2800">
                <a:latin typeface="Oswald"/>
                <a:ea typeface="Oswald"/>
                <a:cs typeface="Oswald"/>
                <a:sym typeface="Oswald"/>
              </a:defRPr>
            </a:lvl1pPr>
          </a:lstStyle>
          <a:p/>
        </p:txBody>
      </p:sp>
      <p:sp>
        <p:nvSpPr>
          <p:cNvPr id="43" name="Google Shape;43;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647404"/>
            <a:ext cx="11360700" cy="978000"/>
          </a:xfrm>
          <a:prstGeom prst="rect">
            <a:avLst/>
          </a:prstGeom>
          <a:noFill/>
          <a:ln>
            <a:noFill/>
          </a:ln>
        </p:spPr>
        <p:txBody>
          <a:bodyPr anchorCtr="0" anchor="b" bIns="121900" lIns="121900" spcFirstLastPara="1" rIns="121900" wrap="square" tIns="121900">
            <a:normAutofit/>
          </a:bodyPr>
          <a:lstStyle>
            <a:lvl1pPr lvl="0" rtl="0">
              <a:spcBef>
                <a:spcPts val="0"/>
              </a:spcBef>
              <a:spcAft>
                <a:spcPts val="0"/>
              </a:spcAft>
              <a:buClr>
                <a:schemeClr val="dk2"/>
              </a:buClr>
              <a:buSzPts val="4000"/>
              <a:buFont typeface="Calibri"/>
              <a:buNone/>
              <a:defRPr b="1" sz="4000">
                <a:solidFill>
                  <a:schemeClr val="dk2"/>
                </a:solidFill>
                <a:latin typeface="Calibri"/>
                <a:ea typeface="Calibri"/>
                <a:cs typeface="Calibri"/>
                <a:sym typeface="Calibri"/>
              </a:defRPr>
            </a:lvl1pPr>
            <a:lvl2pPr lvl="1"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2pPr>
            <a:lvl3pPr lvl="2"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3pPr>
            <a:lvl4pPr lvl="3"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4pPr>
            <a:lvl5pPr lvl="4"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5pPr>
            <a:lvl6pPr lvl="5"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6pPr>
            <a:lvl7pPr lvl="6"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7pPr>
            <a:lvl8pPr lvl="7"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8pPr>
            <a:lvl9pPr lvl="8"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415600" y="1958433"/>
            <a:ext cx="11360700" cy="4133100"/>
          </a:xfrm>
          <a:prstGeom prst="rect">
            <a:avLst/>
          </a:prstGeom>
          <a:noFill/>
          <a:ln>
            <a:noFill/>
          </a:ln>
        </p:spPr>
        <p:txBody>
          <a:bodyPr anchorCtr="0" anchor="t" bIns="121900" lIns="121900" spcFirstLastPara="1" rIns="121900" wrap="square" tIns="121900">
            <a:normAutofit/>
          </a:bodyPr>
          <a:lstStyle>
            <a:lvl1pPr indent="-381000" lvl="0" marL="457200" rtl="0">
              <a:lnSpc>
                <a:spcPct val="115000"/>
              </a:lnSpc>
              <a:spcBef>
                <a:spcPts val="0"/>
              </a:spcBef>
              <a:spcAft>
                <a:spcPts val="0"/>
              </a:spcAft>
              <a:buClr>
                <a:schemeClr val="dk2"/>
              </a:buClr>
              <a:buSzPts val="2400"/>
              <a:buFont typeface="Source Code Pro"/>
              <a:buChar char="●"/>
              <a:defRPr sz="2400">
                <a:solidFill>
                  <a:schemeClr val="dk2"/>
                </a:solidFill>
                <a:latin typeface="Source Code Pro"/>
                <a:ea typeface="Source Code Pro"/>
                <a:cs typeface="Source Code Pro"/>
                <a:sym typeface="Source Code Pro"/>
              </a:defRPr>
            </a:lvl1pPr>
            <a:lvl2pPr indent="-349250" lvl="1" marL="9144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2pPr>
            <a:lvl3pPr indent="-349250" lvl="2" marL="13716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3pPr>
            <a:lvl4pPr indent="-349250" lvl="3" marL="18288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4pPr>
            <a:lvl5pPr indent="-349250" lvl="4" marL="22860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5pPr>
            <a:lvl6pPr indent="-349250" lvl="5" marL="27432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6pPr>
            <a:lvl7pPr indent="-349250" lvl="6" marL="32004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7pPr>
            <a:lvl8pPr indent="-349250" lvl="7" marL="36576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8pPr>
            <a:lvl9pPr indent="-349250" lvl="8" marL="41148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rtl="0" algn="r">
              <a:buNone/>
              <a:defRPr sz="1300">
                <a:solidFill>
                  <a:schemeClr val="dk2"/>
                </a:solidFill>
                <a:latin typeface="Source Code Pro"/>
                <a:ea typeface="Source Code Pro"/>
                <a:cs typeface="Source Code Pro"/>
                <a:sym typeface="Source Code Pro"/>
              </a:defRPr>
            </a:lvl1pPr>
            <a:lvl2pPr lvl="1" rtl="0" algn="r">
              <a:buNone/>
              <a:defRPr sz="1300">
                <a:solidFill>
                  <a:schemeClr val="dk2"/>
                </a:solidFill>
                <a:latin typeface="Source Code Pro"/>
                <a:ea typeface="Source Code Pro"/>
                <a:cs typeface="Source Code Pro"/>
                <a:sym typeface="Source Code Pro"/>
              </a:defRPr>
            </a:lvl2pPr>
            <a:lvl3pPr lvl="2" rtl="0" algn="r">
              <a:buNone/>
              <a:defRPr sz="1300">
                <a:solidFill>
                  <a:schemeClr val="dk2"/>
                </a:solidFill>
                <a:latin typeface="Source Code Pro"/>
                <a:ea typeface="Source Code Pro"/>
                <a:cs typeface="Source Code Pro"/>
                <a:sym typeface="Source Code Pro"/>
              </a:defRPr>
            </a:lvl3pPr>
            <a:lvl4pPr lvl="3" rtl="0" algn="r">
              <a:buNone/>
              <a:defRPr sz="1300">
                <a:solidFill>
                  <a:schemeClr val="dk2"/>
                </a:solidFill>
                <a:latin typeface="Source Code Pro"/>
                <a:ea typeface="Source Code Pro"/>
                <a:cs typeface="Source Code Pro"/>
                <a:sym typeface="Source Code Pro"/>
              </a:defRPr>
            </a:lvl4pPr>
            <a:lvl5pPr lvl="4" rtl="0" algn="r">
              <a:buNone/>
              <a:defRPr sz="1300">
                <a:solidFill>
                  <a:schemeClr val="dk2"/>
                </a:solidFill>
                <a:latin typeface="Source Code Pro"/>
                <a:ea typeface="Source Code Pro"/>
                <a:cs typeface="Source Code Pro"/>
                <a:sym typeface="Source Code Pro"/>
              </a:defRPr>
            </a:lvl5pPr>
            <a:lvl6pPr lvl="5" rtl="0" algn="r">
              <a:buNone/>
              <a:defRPr sz="1300">
                <a:solidFill>
                  <a:schemeClr val="dk2"/>
                </a:solidFill>
                <a:latin typeface="Source Code Pro"/>
                <a:ea typeface="Source Code Pro"/>
                <a:cs typeface="Source Code Pro"/>
                <a:sym typeface="Source Code Pro"/>
              </a:defRPr>
            </a:lvl6pPr>
            <a:lvl7pPr lvl="6" rtl="0" algn="r">
              <a:buNone/>
              <a:defRPr sz="1300">
                <a:solidFill>
                  <a:schemeClr val="dk2"/>
                </a:solidFill>
                <a:latin typeface="Source Code Pro"/>
                <a:ea typeface="Source Code Pro"/>
                <a:cs typeface="Source Code Pro"/>
                <a:sym typeface="Source Code Pro"/>
              </a:defRPr>
            </a:lvl7pPr>
            <a:lvl8pPr lvl="7" rtl="0" algn="r">
              <a:buNone/>
              <a:defRPr sz="1300">
                <a:solidFill>
                  <a:schemeClr val="dk2"/>
                </a:solidFill>
                <a:latin typeface="Source Code Pro"/>
                <a:ea typeface="Source Code Pro"/>
                <a:cs typeface="Source Code Pro"/>
                <a:sym typeface="Source Code Pro"/>
              </a:defRPr>
            </a:lvl8pPr>
            <a:lvl9pPr lvl="8" rtl="0" algn="r">
              <a:buNone/>
              <a:defRPr sz="13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hyperlink" Target="https://www.sli.do/features-google-slides?interaction-type=V29yZENsb3Vk" TargetMode="External"/><Relationship Id="rId4" Type="http://schemas.openxmlformats.org/officeDocument/2006/relationships/image" Target="../media/image6.png"/><Relationship Id="rId5" Type="http://schemas.openxmlformats.org/officeDocument/2006/relationships/hyperlink" Target="https://www.sli.do/features-google-slides?payload=eyJwcmVzZW50YXRpb25JZCI6IjE5RXBqdm13U3pqNVV0dWxjdTRzMnFOcm1qcTNUZUw2bFFOYVU3ZWEyWmwwIiwic2xpZGVJZCI6IlNMSURFU19BUEkxNDgxMjgzODk5XzAifQ%3D%3D" TargetMode="External"/><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0" l="0" r="0" t="0"/>
          <a:stretch/>
        </p:blipFill>
        <p:spPr>
          <a:xfrm>
            <a:off x="9682100" y="6115750"/>
            <a:ext cx="2044401" cy="366850"/>
          </a:xfrm>
          <a:prstGeom prst="rect">
            <a:avLst/>
          </a:prstGeom>
          <a:noFill/>
          <a:ln>
            <a:noFill/>
          </a:ln>
        </p:spPr>
      </p:pic>
      <p:sp>
        <p:nvSpPr>
          <p:cNvPr id="62" name="Google Shape;62;p14"/>
          <p:cNvSpPr txBox="1"/>
          <p:nvPr>
            <p:ph idx="1" type="body"/>
          </p:nvPr>
        </p:nvSpPr>
        <p:spPr>
          <a:xfrm>
            <a:off x="622050" y="743075"/>
            <a:ext cx="10150500" cy="5613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1000"/>
              </a:spcBef>
              <a:spcAft>
                <a:spcPts val="0"/>
              </a:spcAft>
              <a:buClr>
                <a:schemeClr val="dk1"/>
              </a:buClr>
              <a:buSzPts val="4000"/>
              <a:buNone/>
            </a:pPr>
            <a:r>
              <a:rPr lang="en-CA" sz="3200">
                <a:latin typeface="Poppins"/>
                <a:ea typeface="Poppins"/>
                <a:cs typeface="Poppins"/>
                <a:sym typeface="Poppins"/>
              </a:rPr>
              <a:t>Democracy Bootcamp</a:t>
            </a:r>
            <a:endParaRPr sz="3200">
              <a:latin typeface="Poppins"/>
              <a:ea typeface="Poppins"/>
              <a:cs typeface="Poppins"/>
              <a:sym typeface="Poppins"/>
            </a:endParaRPr>
          </a:p>
        </p:txBody>
      </p:sp>
      <p:sp>
        <p:nvSpPr>
          <p:cNvPr id="63" name="Google Shape;63;p14"/>
          <p:cNvSpPr txBox="1"/>
          <p:nvPr/>
        </p:nvSpPr>
        <p:spPr>
          <a:xfrm>
            <a:off x="670625" y="1678799"/>
            <a:ext cx="10515600" cy="178110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1000"/>
              </a:spcBef>
              <a:spcAft>
                <a:spcPts val="0"/>
              </a:spcAft>
              <a:buNone/>
            </a:pPr>
            <a:r>
              <a:rPr b="1" lang="en-CA" sz="4600">
                <a:solidFill>
                  <a:schemeClr val="dk2"/>
                </a:solidFill>
                <a:latin typeface="Poppins"/>
                <a:ea typeface="Poppins"/>
                <a:cs typeface="Poppins"/>
                <a:sym typeface="Poppins"/>
              </a:rPr>
              <a:t>Session 3: </a:t>
            </a:r>
            <a:br>
              <a:rPr b="1" lang="en-CA" sz="4600">
                <a:solidFill>
                  <a:schemeClr val="dk2"/>
                </a:solidFill>
                <a:latin typeface="Poppins"/>
                <a:ea typeface="Poppins"/>
                <a:cs typeface="Poppins"/>
                <a:sym typeface="Poppins"/>
              </a:rPr>
            </a:br>
            <a:r>
              <a:rPr b="1" lang="en-CA" sz="4600">
                <a:solidFill>
                  <a:schemeClr val="dk2"/>
                </a:solidFill>
                <a:latin typeface="Poppins"/>
                <a:ea typeface="Poppins"/>
                <a:cs typeface="Poppins"/>
                <a:sym typeface="Poppins"/>
              </a:rPr>
              <a:t>Discussing Controversial Issues</a:t>
            </a:r>
            <a:endParaRPr b="1" sz="4600">
              <a:solidFill>
                <a:schemeClr val="dk2"/>
              </a:solidFill>
              <a:latin typeface="Poppins"/>
              <a:ea typeface="Poppins"/>
              <a:cs typeface="Poppins"/>
              <a:sym typeface="Poppins"/>
            </a:endParaRPr>
          </a:p>
          <a:p>
            <a:pPr indent="0" lvl="0" marL="0" rtl="0" algn="l">
              <a:lnSpc>
                <a:spcPct val="95000"/>
              </a:lnSpc>
              <a:spcBef>
                <a:spcPts val="1000"/>
              </a:spcBef>
              <a:spcAft>
                <a:spcPts val="0"/>
              </a:spcAft>
              <a:buNone/>
            </a:pPr>
            <a:r>
              <a:t/>
            </a:r>
            <a:endParaRPr b="1" sz="4600">
              <a:solidFill>
                <a:srgbClr val="424242"/>
              </a:solidFill>
              <a:latin typeface="Poppins"/>
              <a:ea typeface="Poppins"/>
              <a:cs typeface="Poppins"/>
              <a:sym typeface="Poppins"/>
            </a:endParaRPr>
          </a:p>
          <a:p>
            <a:pPr indent="-50800" lvl="0" marL="228600" rtl="0" algn="l">
              <a:lnSpc>
                <a:spcPct val="70000"/>
              </a:lnSpc>
              <a:spcBef>
                <a:spcPts val="1000"/>
              </a:spcBef>
              <a:spcAft>
                <a:spcPts val="1600"/>
              </a:spcAft>
              <a:buNone/>
            </a:pPr>
            <a:r>
              <a:t/>
            </a:r>
            <a:endParaRPr sz="2400">
              <a:solidFill>
                <a:srgbClr val="424242"/>
              </a:solidFill>
              <a:latin typeface="Source Code Pro"/>
              <a:ea typeface="Source Code Pro"/>
              <a:cs typeface="Source Code Pro"/>
              <a:sym typeface="Source Code Pro"/>
            </a:endParaRPr>
          </a:p>
        </p:txBody>
      </p:sp>
      <p:sp>
        <p:nvSpPr>
          <p:cNvPr id="64" name="Google Shape;64;p14"/>
          <p:cNvSpPr txBox="1"/>
          <p:nvPr/>
        </p:nvSpPr>
        <p:spPr>
          <a:xfrm>
            <a:off x="743125" y="3305925"/>
            <a:ext cx="5143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800">
                <a:latin typeface="Poppins"/>
                <a:ea typeface="Poppins"/>
                <a:cs typeface="Poppins"/>
                <a:sym typeface="Poppins"/>
              </a:rPr>
              <a:t>10:25 to 11:40 am </a:t>
            </a:r>
            <a:endParaRPr sz="1800">
              <a:latin typeface="Poppins"/>
              <a:ea typeface="Poppins"/>
              <a:cs typeface="Poppins"/>
              <a:sym typeface="Poppins"/>
            </a:endParaRPr>
          </a:p>
        </p:txBody>
      </p:sp>
      <p:pic>
        <p:nvPicPr>
          <p:cNvPr id="65" name="Google Shape;65;p14"/>
          <p:cNvPicPr preferRelativeResize="0"/>
          <p:nvPr/>
        </p:nvPicPr>
        <p:blipFill>
          <a:blip r:embed="rId4">
            <a:alphaModFix/>
          </a:blip>
          <a:stretch>
            <a:fillRect/>
          </a:stretch>
        </p:blipFill>
        <p:spPr>
          <a:xfrm>
            <a:off x="667925" y="5801900"/>
            <a:ext cx="2837275" cy="955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idx="4294967295" type="body"/>
          </p:nvPr>
        </p:nvSpPr>
        <p:spPr>
          <a:xfrm>
            <a:off x="788050" y="935175"/>
            <a:ext cx="11046000" cy="4708500"/>
          </a:xfrm>
          <a:prstGeom prst="rect">
            <a:avLst/>
          </a:prstGeom>
        </p:spPr>
        <p:txBody>
          <a:bodyPr anchorCtr="0" anchor="t" bIns="121900" lIns="121900" spcFirstLastPara="1" rIns="121900" wrap="square" tIns="121900">
            <a:noAutofit/>
          </a:bodyPr>
          <a:lstStyle/>
          <a:p>
            <a:pPr indent="-374650" lvl="0" marL="457200" rtl="0" algn="l">
              <a:lnSpc>
                <a:spcPct val="100000"/>
              </a:lnSpc>
              <a:spcBef>
                <a:spcPts val="0"/>
              </a:spcBef>
              <a:spcAft>
                <a:spcPts val="0"/>
              </a:spcAft>
              <a:buSzPts val="2300"/>
              <a:buFont typeface="Calibri"/>
              <a:buAutoNum type="arabicPeriod"/>
            </a:pPr>
            <a:r>
              <a:rPr lang="en-CA" sz="2300">
                <a:latin typeface="Calibri"/>
                <a:ea typeface="Calibri"/>
                <a:cs typeface="Calibri"/>
                <a:sym typeface="Calibri"/>
              </a:rPr>
              <a:t>Split</a:t>
            </a:r>
            <a:r>
              <a:rPr lang="en-CA" sz="2300">
                <a:latin typeface="Calibri"/>
                <a:ea typeface="Calibri"/>
                <a:cs typeface="Calibri"/>
                <a:sym typeface="Calibri"/>
              </a:rPr>
              <a:t> into 2 groups of 4. Decide which group will agree with the prompt and which will disagree. </a:t>
            </a:r>
            <a:endParaRPr sz="2300">
              <a:latin typeface="Calibri"/>
              <a:ea typeface="Calibri"/>
              <a:cs typeface="Calibri"/>
              <a:sym typeface="Calibri"/>
            </a:endParaRPr>
          </a:p>
          <a:p>
            <a:pPr indent="0" lvl="0" marL="457200" rtl="0" algn="l">
              <a:lnSpc>
                <a:spcPct val="100000"/>
              </a:lnSpc>
              <a:spcBef>
                <a:spcPts val="1000"/>
              </a:spcBef>
              <a:spcAft>
                <a:spcPts val="0"/>
              </a:spcAft>
              <a:buNone/>
            </a:pPr>
            <a:r>
              <a:rPr b="1" lang="en-CA" sz="2300">
                <a:solidFill>
                  <a:srgbClr val="000000"/>
                </a:solidFill>
                <a:latin typeface="Calibri"/>
                <a:ea typeface="Calibri"/>
                <a:cs typeface="Calibri"/>
                <a:sym typeface="Calibri"/>
              </a:rPr>
              <a:t>You don’t have to agree personally with the position you are assigned. Your goal is just to determine the best arguments or evidence for your side.</a:t>
            </a:r>
            <a:br>
              <a:rPr b="1" lang="en-CA" sz="2300">
                <a:solidFill>
                  <a:srgbClr val="000000"/>
                </a:solidFill>
                <a:latin typeface="Calibri"/>
                <a:ea typeface="Calibri"/>
                <a:cs typeface="Calibri"/>
                <a:sym typeface="Calibri"/>
              </a:rPr>
            </a:br>
            <a:endParaRPr b="1" sz="1000">
              <a:latin typeface="Calibri"/>
              <a:ea typeface="Calibri"/>
              <a:cs typeface="Calibri"/>
              <a:sym typeface="Calibri"/>
            </a:endParaRPr>
          </a:p>
          <a:p>
            <a:pPr indent="-374650" lvl="0" marL="457200" rtl="0" algn="l">
              <a:lnSpc>
                <a:spcPct val="100000"/>
              </a:lnSpc>
              <a:spcBef>
                <a:spcPts val="1000"/>
              </a:spcBef>
              <a:spcAft>
                <a:spcPts val="0"/>
              </a:spcAft>
              <a:buSzPts val="2300"/>
              <a:buFont typeface="Calibri"/>
              <a:buAutoNum type="arabicPeriod"/>
            </a:pPr>
            <a:r>
              <a:rPr lang="en-CA" sz="2300">
                <a:latin typeface="Calibri"/>
                <a:ea typeface="Calibri"/>
                <a:cs typeface="Calibri"/>
                <a:sym typeface="Calibri"/>
              </a:rPr>
              <a:t>Assign a timekeeper (person who went to bed the latest last night)</a:t>
            </a:r>
            <a:endParaRPr sz="1000">
              <a:latin typeface="Calibri"/>
              <a:ea typeface="Calibri"/>
              <a:cs typeface="Calibri"/>
              <a:sym typeface="Calibri"/>
            </a:endParaRPr>
          </a:p>
          <a:p>
            <a:pPr indent="-374650" lvl="0" marL="457200" rtl="0" algn="l">
              <a:lnSpc>
                <a:spcPct val="100000"/>
              </a:lnSpc>
              <a:spcBef>
                <a:spcPts val="1000"/>
              </a:spcBef>
              <a:spcAft>
                <a:spcPts val="0"/>
              </a:spcAft>
              <a:buSzPts val="2300"/>
              <a:buFont typeface="Calibri"/>
              <a:buAutoNum type="arabicPeriod"/>
            </a:pPr>
            <a:r>
              <a:rPr lang="en-CA" sz="2300">
                <a:latin typeface="Calibri"/>
                <a:ea typeface="Calibri"/>
                <a:cs typeface="Calibri"/>
                <a:sym typeface="Calibri"/>
              </a:rPr>
              <a:t>Identify </a:t>
            </a:r>
            <a:r>
              <a:rPr b="1" lang="en-CA" sz="2300">
                <a:latin typeface="Calibri"/>
                <a:ea typeface="Calibri"/>
                <a:cs typeface="Calibri"/>
                <a:sym typeface="Calibri"/>
              </a:rPr>
              <a:t>the best 3 </a:t>
            </a:r>
            <a:r>
              <a:rPr lang="en-CA" sz="2300">
                <a:latin typeface="Calibri"/>
                <a:ea typeface="Calibri"/>
                <a:cs typeface="Calibri"/>
                <a:sym typeface="Calibri"/>
              </a:rPr>
              <a:t>arguments in support of your assigned position. Prepare a short presentation to make the case for your side of the issue. </a:t>
            </a:r>
            <a:r>
              <a:rPr b="1" lang="en-CA" sz="2300">
                <a:latin typeface="Calibri"/>
                <a:ea typeface="Calibri"/>
                <a:cs typeface="Calibri"/>
                <a:sym typeface="Calibri"/>
              </a:rPr>
              <a:t>(5 mins)</a:t>
            </a:r>
            <a:endParaRPr b="1" sz="2300">
              <a:latin typeface="Calibri"/>
              <a:ea typeface="Calibri"/>
              <a:cs typeface="Calibri"/>
              <a:sym typeface="Calibri"/>
            </a:endParaRPr>
          </a:p>
          <a:p>
            <a:pPr indent="-374650" lvl="0" marL="457200" rtl="0" algn="l">
              <a:lnSpc>
                <a:spcPct val="100000"/>
              </a:lnSpc>
              <a:spcBef>
                <a:spcPts val="1000"/>
              </a:spcBef>
              <a:spcAft>
                <a:spcPts val="0"/>
              </a:spcAft>
              <a:buSzPts val="2300"/>
              <a:buFont typeface="Calibri"/>
              <a:buAutoNum type="arabicPeriod"/>
            </a:pPr>
            <a:r>
              <a:rPr lang="en-CA" sz="2300">
                <a:latin typeface="Calibri"/>
                <a:ea typeface="Calibri"/>
                <a:cs typeface="Calibri"/>
                <a:sym typeface="Calibri"/>
              </a:rPr>
              <a:t>The “Agree” side presents their arguments while the “Disagree” side listens and takes notes. No interruption is allowed. </a:t>
            </a:r>
            <a:r>
              <a:rPr b="1" lang="en-CA" sz="2300">
                <a:latin typeface="Calibri"/>
                <a:ea typeface="Calibri"/>
                <a:cs typeface="Calibri"/>
                <a:sym typeface="Calibri"/>
              </a:rPr>
              <a:t>(3 mins)</a:t>
            </a:r>
            <a:endParaRPr b="1" sz="2300">
              <a:latin typeface="Calibri"/>
              <a:ea typeface="Calibri"/>
              <a:cs typeface="Calibri"/>
              <a:sym typeface="Calibri"/>
            </a:endParaRPr>
          </a:p>
          <a:p>
            <a:pPr indent="0" lvl="0" marL="457200" rtl="0" algn="l">
              <a:lnSpc>
                <a:spcPct val="100000"/>
              </a:lnSpc>
              <a:spcBef>
                <a:spcPts val="1000"/>
              </a:spcBef>
              <a:spcAft>
                <a:spcPts val="1000"/>
              </a:spcAft>
              <a:buNone/>
            </a:pPr>
            <a:r>
              <a:t/>
            </a:r>
            <a:endParaRPr b="1" sz="2300">
              <a:latin typeface="Calibri"/>
              <a:ea typeface="Calibri"/>
              <a:cs typeface="Calibri"/>
              <a:sym typeface="Calibri"/>
            </a:endParaRPr>
          </a:p>
        </p:txBody>
      </p:sp>
      <p:sp>
        <p:nvSpPr>
          <p:cNvPr id="124" name="Google Shape;124;p23"/>
          <p:cNvSpPr txBox="1"/>
          <p:nvPr>
            <p:ph idx="4294967295" type="title"/>
          </p:nvPr>
        </p:nvSpPr>
        <p:spPr>
          <a:xfrm>
            <a:off x="788050" y="-351475"/>
            <a:ext cx="10515600" cy="10035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None/>
            </a:pPr>
            <a:r>
              <a:rPr lang="en-CA">
                <a:solidFill>
                  <a:schemeClr val="lt1"/>
                </a:solidFill>
              </a:rPr>
              <a:t>Protocol: Structured Academic Controversy</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idx="4294967295" type="body"/>
          </p:nvPr>
        </p:nvSpPr>
        <p:spPr>
          <a:xfrm>
            <a:off x="838200" y="1074750"/>
            <a:ext cx="10857300" cy="4708500"/>
          </a:xfrm>
          <a:prstGeom prst="rect">
            <a:avLst/>
          </a:prstGeom>
        </p:spPr>
        <p:txBody>
          <a:bodyPr anchorCtr="0" anchor="t" bIns="121900" lIns="121900" spcFirstLastPara="1" rIns="121900" wrap="square" tIns="121900">
            <a:noAutofit/>
          </a:bodyPr>
          <a:lstStyle/>
          <a:p>
            <a:pPr indent="-374650" lvl="0" marL="457200" rtl="0" algn="l">
              <a:lnSpc>
                <a:spcPct val="100000"/>
              </a:lnSpc>
              <a:spcBef>
                <a:spcPts val="1000"/>
              </a:spcBef>
              <a:spcAft>
                <a:spcPts val="0"/>
              </a:spcAft>
              <a:buSzPts val="2300"/>
              <a:buFont typeface="Calibri"/>
              <a:buAutoNum type="arabicPeriod" startAt="5"/>
            </a:pPr>
            <a:r>
              <a:rPr lang="en-CA" sz="2300">
                <a:latin typeface="Calibri"/>
                <a:ea typeface="Calibri"/>
                <a:cs typeface="Calibri"/>
                <a:sym typeface="Calibri"/>
              </a:rPr>
              <a:t>The “Disagree” side restates the “Agree” side’s positions and asks clarifying questions. These questions should seek to build understanding of the position </a:t>
            </a:r>
            <a:r>
              <a:rPr b="1" lang="en-CA" sz="2300">
                <a:latin typeface="Calibri"/>
                <a:ea typeface="Calibri"/>
                <a:cs typeface="Calibri"/>
                <a:sym typeface="Calibri"/>
              </a:rPr>
              <a:t>(2 min)</a:t>
            </a:r>
            <a:r>
              <a:rPr lang="en-CA" sz="2300">
                <a:latin typeface="Calibri"/>
                <a:ea typeface="Calibri"/>
                <a:cs typeface="Calibri"/>
                <a:sym typeface="Calibri"/>
              </a:rPr>
              <a:t>. </a:t>
            </a:r>
            <a:endParaRPr sz="2300">
              <a:latin typeface="Calibri"/>
              <a:ea typeface="Calibri"/>
              <a:cs typeface="Calibri"/>
              <a:sym typeface="Calibri"/>
            </a:endParaRPr>
          </a:p>
          <a:p>
            <a:pPr indent="-374650" lvl="0" marL="457200" rtl="0" algn="l">
              <a:lnSpc>
                <a:spcPct val="100000"/>
              </a:lnSpc>
              <a:spcBef>
                <a:spcPts val="1000"/>
              </a:spcBef>
              <a:spcAft>
                <a:spcPts val="0"/>
              </a:spcAft>
              <a:buSzPts val="2300"/>
              <a:buFont typeface="Calibri"/>
              <a:buAutoNum type="arabicPeriod" startAt="5"/>
            </a:pPr>
            <a:r>
              <a:rPr lang="en-CA" sz="2300">
                <a:latin typeface="Calibri"/>
                <a:ea typeface="Calibri"/>
                <a:cs typeface="Calibri"/>
                <a:sym typeface="Calibri"/>
              </a:rPr>
              <a:t>The “Disagree” side presents their arguments while the “Agree” side listens and takes notes. No interruption is allowed </a:t>
            </a:r>
            <a:r>
              <a:rPr b="1" lang="en-CA" sz="2300">
                <a:latin typeface="Calibri"/>
                <a:ea typeface="Calibri"/>
                <a:cs typeface="Calibri"/>
                <a:sym typeface="Calibri"/>
              </a:rPr>
              <a:t>(3 mins).</a:t>
            </a:r>
            <a:endParaRPr b="1" sz="2300">
              <a:latin typeface="Calibri"/>
              <a:ea typeface="Calibri"/>
              <a:cs typeface="Calibri"/>
              <a:sym typeface="Calibri"/>
            </a:endParaRPr>
          </a:p>
          <a:p>
            <a:pPr indent="-374650" lvl="0" marL="457200" rtl="0" algn="l">
              <a:lnSpc>
                <a:spcPct val="100000"/>
              </a:lnSpc>
              <a:spcBef>
                <a:spcPts val="1000"/>
              </a:spcBef>
              <a:spcAft>
                <a:spcPts val="0"/>
              </a:spcAft>
              <a:buSzPts val="2300"/>
              <a:buFont typeface="Calibri"/>
              <a:buAutoNum type="arabicPeriod" startAt="5"/>
            </a:pPr>
            <a:r>
              <a:rPr lang="en-CA" sz="2300">
                <a:latin typeface="Calibri"/>
                <a:ea typeface="Calibri"/>
                <a:cs typeface="Calibri"/>
                <a:sym typeface="Calibri"/>
              </a:rPr>
              <a:t>The “Agree” side restates the “Disagree” side’s positions and asks clarifying questions. These questions should seek to build understanding of the position </a:t>
            </a:r>
            <a:r>
              <a:rPr b="1" lang="en-CA" sz="2300">
                <a:latin typeface="Calibri"/>
                <a:ea typeface="Calibri"/>
                <a:cs typeface="Calibri"/>
                <a:sym typeface="Calibri"/>
              </a:rPr>
              <a:t>(2 min)</a:t>
            </a:r>
            <a:r>
              <a:rPr lang="en-CA" sz="2300">
                <a:latin typeface="Calibri"/>
                <a:ea typeface="Calibri"/>
                <a:cs typeface="Calibri"/>
                <a:sym typeface="Calibri"/>
              </a:rPr>
              <a:t>. </a:t>
            </a:r>
            <a:endParaRPr sz="2300">
              <a:latin typeface="Calibri"/>
              <a:ea typeface="Calibri"/>
              <a:cs typeface="Calibri"/>
              <a:sym typeface="Calibri"/>
            </a:endParaRPr>
          </a:p>
          <a:p>
            <a:pPr indent="-374650" lvl="0" marL="457200" rtl="0" algn="l">
              <a:lnSpc>
                <a:spcPct val="100000"/>
              </a:lnSpc>
              <a:spcBef>
                <a:spcPts val="1000"/>
              </a:spcBef>
              <a:spcAft>
                <a:spcPts val="0"/>
              </a:spcAft>
              <a:buSzPts val="2300"/>
              <a:buFont typeface="Calibri"/>
              <a:buAutoNum type="arabicPeriod" startAt="5"/>
            </a:pPr>
            <a:r>
              <a:rPr lang="en-CA" sz="2300">
                <a:latin typeface="Calibri"/>
                <a:ea typeface="Calibri"/>
                <a:cs typeface="Calibri"/>
                <a:sym typeface="Calibri"/>
              </a:rPr>
              <a:t>Come together to see if you can find common ground. You no longer have to argue the position you were assigned </a:t>
            </a:r>
            <a:r>
              <a:rPr b="1" lang="en-CA" sz="2300">
                <a:latin typeface="Calibri"/>
                <a:ea typeface="Calibri"/>
                <a:cs typeface="Calibri"/>
                <a:sym typeface="Calibri"/>
              </a:rPr>
              <a:t>(5 mins).</a:t>
            </a:r>
            <a:endParaRPr b="1" sz="2300">
              <a:latin typeface="Calibri"/>
              <a:ea typeface="Calibri"/>
              <a:cs typeface="Calibri"/>
              <a:sym typeface="Calibri"/>
            </a:endParaRPr>
          </a:p>
          <a:p>
            <a:pPr indent="-374650" lvl="1" marL="1371600" rtl="0" algn="l">
              <a:lnSpc>
                <a:spcPct val="100000"/>
              </a:lnSpc>
              <a:spcBef>
                <a:spcPts val="1000"/>
              </a:spcBef>
              <a:spcAft>
                <a:spcPts val="0"/>
              </a:spcAft>
              <a:buSzPts val="2300"/>
              <a:buFont typeface="Calibri"/>
              <a:buAutoNum type="alphaLcPeriod"/>
            </a:pPr>
            <a:r>
              <a:rPr lang="en-CA" sz="2300">
                <a:latin typeface="Calibri"/>
                <a:ea typeface="Calibri"/>
                <a:cs typeface="Calibri"/>
                <a:sym typeface="Calibri"/>
              </a:rPr>
              <a:t>Identify the strongest and weakest arguments of both sides.</a:t>
            </a:r>
            <a:endParaRPr sz="2300">
              <a:latin typeface="Calibri"/>
              <a:ea typeface="Calibri"/>
              <a:cs typeface="Calibri"/>
              <a:sym typeface="Calibri"/>
            </a:endParaRPr>
          </a:p>
          <a:p>
            <a:pPr indent="-374650" lvl="1" marL="1371600" rtl="0" algn="l">
              <a:lnSpc>
                <a:spcPct val="100000"/>
              </a:lnSpc>
              <a:spcBef>
                <a:spcPts val="1000"/>
              </a:spcBef>
              <a:spcAft>
                <a:spcPts val="0"/>
              </a:spcAft>
              <a:buSzPts val="2300"/>
              <a:buFont typeface="Calibri"/>
              <a:buAutoNum type="alphaLcPeriod"/>
            </a:pPr>
            <a:r>
              <a:rPr lang="en-CA" sz="2300">
                <a:latin typeface="Calibri"/>
                <a:ea typeface="Calibri"/>
                <a:cs typeface="Calibri"/>
                <a:sym typeface="Calibri"/>
              </a:rPr>
              <a:t> If you are unable to come to any agreement, explain the fundamental differences between the positions.</a:t>
            </a:r>
            <a:endParaRPr sz="2300">
              <a:latin typeface="Calibri"/>
              <a:ea typeface="Calibri"/>
              <a:cs typeface="Calibri"/>
              <a:sym typeface="Calibri"/>
            </a:endParaRPr>
          </a:p>
          <a:p>
            <a:pPr indent="0" lvl="0" marL="0" rtl="0" algn="l">
              <a:lnSpc>
                <a:spcPct val="100000"/>
              </a:lnSpc>
              <a:spcBef>
                <a:spcPts val="1000"/>
              </a:spcBef>
              <a:spcAft>
                <a:spcPts val="0"/>
              </a:spcAft>
              <a:buNone/>
            </a:pPr>
            <a:r>
              <a:t/>
            </a:r>
            <a:endParaRPr sz="2300">
              <a:latin typeface="Calibri"/>
              <a:ea typeface="Calibri"/>
              <a:cs typeface="Calibri"/>
              <a:sym typeface="Calibri"/>
            </a:endParaRPr>
          </a:p>
          <a:p>
            <a:pPr indent="0" lvl="0" marL="457200" rtl="0" algn="l">
              <a:lnSpc>
                <a:spcPct val="100000"/>
              </a:lnSpc>
              <a:spcBef>
                <a:spcPts val="1000"/>
              </a:spcBef>
              <a:spcAft>
                <a:spcPts val="0"/>
              </a:spcAft>
              <a:buNone/>
            </a:pPr>
            <a:r>
              <a:t/>
            </a:r>
            <a:endParaRPr sz="2300">
              <a:latin typeface="Calibri"/>
              <a:ea typeface="Calibri"/>
              <a:cs typeface="Calibri"/>
              <a:sym typeface="Calibri"/>
            </a:endParaRPr>
          </a:p>
          <a:p>
            <a:pPr indent="0" lvl="0" marL="0" rtl="0" algn="l">
              <a:lnSpc>
                <a:spcPct val="100000"/>
              </a:lnSpc>
              <a:spcBef>
                <a:spcPts val="1000"/>
              </a:spcBef>
              <a:spcAft>
                <a:spcPts val="1000"/>
              </a:spcAft>
              <a:buNone/>
            </a:pPr>
            <a:r>
              <a:t/>
            </a:r>
            <a:endParaRPr b="1" sz="2300">
              <a:latin typeface="Calibri"/>
              <a:ea typeface="Calibri"/>
              <a:cs typeface="Calibri"/>
              <a:sym typeface="Calibri"/>
            </a:endParaRPr>
          </a:p>
        </p:txBody>
      </p:sp>
      <p:sp>
        <p:nvSpPr>
          <p:cNvPr id="130" name="Google Shape;130;p24"/>
          <p:cNvSpPr txBox="1"/>
          <p:nvPr>
            <p:ph idx="4294967295" type="title"/>
          </p:nvPr>
        </p:nvSpPr>
        <p:spPr>
          <a:xfrm>
            <a:off x="788050" y="-351475"/>
            <a:ext cx="10515600" cy="10035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None/>
            </a:pPr>
            <a:r>
              <a:rPr lang="en-CA">
                <a:solidFill>
                  <a:schemeClr val="lt1"/>
                </a:solidFill>
              </a:rPr>
              <a:t>Protocol: Structured Academic Controversy</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idx="4294967295" type="title"/>
          </p:nvPr>
        </p:nvSpPr>
        <p:spPr>
          <a:xfrm>
            <a:off x="838200" y="365125"/>
            <a:ext cx="10515600" cy="13257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None/>
            </a:pPr>
            <a:r>
              <a:rPr lang="en-CA"/>
              <a:t>Group </a:t>
            </a:r>
            <a:r>
              <a:rPr b="1" lang="en-CA">
                <a:latin typeface="Calibri"/>
                <a:ea typeface="Calibri"/>
                <a:cs typeface="Calibri"/>
                <a:sym typeface="Calibri"/>
              </a:rPr>
              <a:t>Debrief</a:t>
            </a:r>
            <a:endParaRPr b="1">
              <a:latin typeface="Calibri"/>
              <a:ea typeface="Calibri"/>
              <a:cs typeface="Calibri"/>
              <a:sym typeface="Calibri"/>
            </a:endParaRPr>
          </a:p>
        </p:txBody>
      </p:sp>
      <p:sp>
        <p:nvSpPr>
          <p:cNvPr id="136" name="Google Shape;136;p25"/>
          <p:cNvSpPr txBox="1"/>
          <p:nvPr>
            <p:ph idx="4294967295" type="body"/>
          </p:nvPr>
        </p:nvSpPr>
        <p:spPr>
          <a:xfrm>
            <a:off x="838200" y="1454050"/>
            <a:ext cx="7162800" cy="40959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t/>
            </a:r>
            <a:endParaRPr sz="1800">
              <a:latin typeface="Calibri"/>
              <a:ea typeface="Calibri"/>
              <a:cs typeface="Calibri"/>
              <a:sym typeface="Calibri"/>
            </a:endParaRPr>
          </a:p>
          <a:p>
            <a:pPr indent="0" lvl="0" marL="457200" rtl="0" algn="l">
              <a:lnSpc>
                <a:spcPct val="100000"/>
              </a:lnSpc>
              <a:spcBef>
                <a:spcPts val="1600"/>
              </a:spcBef>
              <a:spcAft>
                <a:spcPts val="0"/>
              </a:spcAft>
              <a:buNone/>
            </a:pPr>
            <a:r>
              <a:rPr lang="en-CA">
                <a:latin typeface="Calibri"/>
                <a:ea typeface="Calibri"/>
                <a:cs typeface="Calibri"/>
                <a:sym typeface="Calibri"/>
              </a:rPr>
              <a:t>What were some of the main points in favor or against that your group discussed?</a:t>
            </a:r>
            <a:endParaRPr>
              <a:latin typeface="Calibri"/>
              <a:ea typeface="Calibri"/>
              <a:cs typeface="Calibri"/>
              <a:sym typeface="Calibri"/>
            </a:endParaRPr>
          </a:p>
          <a:p>
            <a:pPr indent="0" lvl="0" marL="457200" rtl="0" algn="l">
              <a:lnSpc>
                <a:spcPct val="100000"/>
              </a:lnSpc>
              <a:spcBef>
                <a:spcPts val="1600"/>
              </a:spcBef>
              <a:spcAft>
                <a:spcPts val="0"/>
              </a:spcAft>
              <a:buNone/>
            </a:pPr>
            <a:r>
              <a:t/>
            </a:r>
            <a:endParaRPr>
              <a:latin typeface="Calibri"/>
              <a:ea typeface="Calibri"/>
              <a:cs typeface="Calibri"/>
              <a:sym typeface="Calibri"/>
            </a:endParaRPr>
          </a:p>
          <a:p>
            <a:pPr indent="0" lvl="0" marL="457200" rtl="0" algn="l">
              <a:lnSpc>
                <a:spcPct val="100000"/>
              </a:lnSpc>
              <a:spcBef>
                <a:spcPts val="1600"/>
              </a:spcBef>
              <a:spcAft>
                <a:spcPts val="0"/>
              </a:spcAft>
              <a:buNone/>
            </a:pPr>
            <a:r>
              <a:rPr lang="en-CA">
                <a:latin typeface="Calibri"/>
                <a:ea typeface="Calibri"/>
                <a:cs typeface="Calibri"/>
                <a:sym typeface="Calibri"/>
              </a:rPr>
              <a:t>Do any of you see the issue in a different way? Will you do anything different in class moving forward?</a:t>
            </a:r>
            <a:endParaRPr>
              <a:latin typeface="Calibri"/>
              <a:ea typeface="Calibri"/>
              <a:cs typeface="Calibri"/>
              <a:sym typeface="Calibri"/>
            </a:endParaRPr>
          </a:p>
          <a:p>
            <a:pPr indent="0" lvl="0" marL="457200" rtl="0" algn="l">
              <a:lnSpc>
                <a:spcPct val="100000"/>
              </a:lnSpc>
              <a:spcBef>
                <a:spcPts val="1600"/>
              </a:spcBef>
              <a:spcAft>
                <a:spcPts val="1600"/>
              </a:spcAft>
              <a:buNone/>
            </a:pPr>
            <a:r>
              <a:t/>
            </a:r>
            <a:endParaRPr i="1">
              <a:latin typeface="Calibri"/>
              <a:ea typeface="Calibri"/>
              <a:cs typeface="Calibri"/>
              <a:sym typeface="Calibri"/>
            </a:endParaRPr>
          </a:p>
        </p:txBody>
      </p:sp>
      <p:pic>
        <p:nvPicPr>
          <p:cNvPr id="137" name="Google Shape;137;p25"/>
          <p:cNvPicPr preferRelativeResize="0"/>
          <p:nvPr/>
        </p:nvPicPr>
        <p:blipFill>
          <a:blip r:embed="rId3">
            <a:alphaModFix/>
          </a:blip>
          <a:stretch>
            <a:fillRect/>
          </a:stretch>
        </p:blipFill>
        <p:spPr>
          <a:xfrm>
            <a:off x="558752" y="2168576"/>
            <a:ext cx="585325" cy="585325"/>
          </a:xfrm>
          <a:prstGeom prst="rect">
            <a:avLst/>
          </a:prstGeom>
          <a:noFill/>
          <a:ln>
            <a:noFill/>
          </a:ln>
        </p:spPr>
      </p:pic>
      <p:pic>
        <p:nvPicPr>
          <p:cNvPr id="138" name="Google Shape;138;p25"/>
          <p:cNvPicPr preferRelativeResize="0"/>
          <p:nvPr/>
        </p:nvPicPr>
        <p:blipFill>
          <a:blip r:embed="rId3">
            <a:alphaModFix/>
          </a:blip>
          <a:stretch>
            <a:fillRect/>
          </a:stretch>
        </p:blipFill>
        <p:spPr>
          <a:xfrm>
            <a:off x="558752" y="3674063"/>
            <a:ext cx="585325" cy="585325"/>
          </a:xfrm>
          <a:prstGeom prst="rect">
            <a:avLst/>
          </a:prstGeom>
          <a:noFill/>
          <a:ln>
            <a:noFill/>
          </a:ln>
        </p:spPr>
      </p:pic>
      <p:pic>
        <p:nvPicPr>
          <p:cNvPr id="139" name="Google Shape;139;p25"/>
          <p:cNvPicPr preferRelativeResize="0"/>
          <p:nvPr/>
        </p:nvPicPr>
        <p:blipFill>
          <a:blip r:embed="rId4">
            <a:alphaModFix/>
          </a:blip>
          <a:stretch>
            <a:fillRect/>
          </a:stretch>
        </p:blipFill>
        <p:spPr>
          <a:xfrm>
            <a:off x="7114000" y="4390925"/>
            <a:ext cx="2380000" cy="2333725"/>
          </a:xfrm>
          <a:prstGeom prst="rect">
            <a:avLst/>
          </a:prstGeom>
          <a:noFill/>
          <a:ln>
            <a:noFill/>
          </a:ln>
        </p:spPr>
      </p:pic>
      <p:pic>
        <p:nvPicPr>
          <p:cNvPr id="140" name="Google Shape;140;p25"/>
          <p:cNvPicPr preferRelativeResize="0"/>
          <p:nvPr/>
        </p:nvPicPr>
        <p:blipFill>
          <a:blip r:embed="rId5">
            <a:alphaModFix/>
          </a:blip>
          <a:stretch>
            <a:fillRect/>
          </a:stretch>
        </p:blipFill>
        <p:spPr>
          <a:xfrm rot="10800000">
            <a:off x="9048225" y="1614625"/>
            <a:ext cx="2879575" cy="2823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idx="4294967295" type="body"/>
          </p:nvPr>
        </p:nvSpPr>
        <p:spPr>
          <a:xfrm>
            <a:off x="815500" y="1136150"/>
            <a:ext cx="7162800" cy="4095900"/>
          </a:xfrm>
          <a:prstGeom prst="rect">
            <a:avLst/>
          </a:prstGeom>
        </p:spPr>
        <p:txBody>
          <a:bodyPr anchorCtr="0" anchor="t" bIns="121900" lIns="121900" spcFirstLastPara="1" rIns="121900" wrap="square" tIns="121900">
            <a:normAutofit/>
          </a:bodyPr>
          <a:lstStyle/>
          <a:p>
            <a:pPr indent="0" lvl="0" marL="0" rtl="0" algn="l">
              <a:lnSpc>
                <a:spcPct val="100000"/>
              </a:lnSpc>
              <a:spcBef>
                <a:spcPts val="0"/>
              </a:spcBef>
              <a:spcAft>
                <a:spcPts val="0"/>
              </a:spcAft>
              <a:buNone/>
            </a:pPr>
            <a:r>
              <a:t/>
            </a:r>
            <a:endParaRPr sz="1800">
              <a:latin typeface="Calibri"/>
              <a:ea typeface="Calibri"/>
              <a:cs typeface="Calibri"/>
              <a:sym typeface="Calibri"/>
            </a:endParaRPr>
          </a:p>
          <a:p>
            <a:pPr indent="0" lvl="0" marL="0" rtl="0" algn="l">
              <a:lnSpc>
                <a:spcPct val="100000"/>
              </a:lnSpc>
              <a:spcBef>
                <a:spcPts val="1600"/>
              </a:spcBef>
              <a:spcAft>
                <a:spcPts val="0"/>
              </a:spcAft>
              <a:buNone/>
            </a:pPr>
            <a:r>
              <a:rPr b="1" lang="en-CA" sz="4800">
                <a:latin typeface="Calibri"/>
                <a:ea typeface="Calibri"/>
                <a:cs typeface="Calibri"/>
                <a:sym typeface="Calibri"/>
              </a:rPr>
              <a:t>Quick Stretch</a:t>
            </a:r>
            <a:endParaRPr b="1" sz="4800">
              <a:latin typeface="Calibri"/>
              <a:ea typeface="Calibri"/>
              <a:cs typeface="Calibri"/>
              <a:sym typeface="Calibri"/>
            </a:endParaRPr>
          </a:p>
          <a:p>
            <a:pPr indent="0" lvl="0" marL="0" rtl="0" algn="l">
              <a:lnSpc>
                <a:spcPct val="100000"/>
              </a:lnSpc>
              <a:spcBef>
                <a:spcPts val="1600"/>
              </a:spcBef>
              <a:spcAft>
                <a:spcPts val="0"/>
              </a:spcAft>
              <a:buNone/>
            </a:pPr>
            <a:r>
              <a:t/>
            </a:r>
            <a:endParaRPr b="1">
              <a:latin typeface="Calibri"/>
              <a:ea typeface="Calibri"/>
              <a:cs typeface="Calibri"/>
              <a:sym typeface="Calibri"/>
            </a:endParaRPr>
          </a:p>
          <a:p>
            <a:pPr indent="-381000" lvl="0" marL="457200" rtl="0" algn="l">
              <a:lnSpc>
                <a:spcPct val="100000"/>
              </a:lnSpc>
              <a:spcBef>
                <a:spcPts val="1600"/>
              </a:spcBef>
              <a:spcAft>
                <a:spcPts val="0"/>
              </a:spcAft>
              <a:buSzPts val="2400"/>
              <a:buFont typeface="Calibri"/>
              <a:buChar char="●"/>
            </a:pPr>
            <a:r>
              <a:rPr lang="en-CA">
                <a:latin typeface="Calibri"/>
                <a:ea typeface="Calibri"/>
                <a:cs typeface="Calibri"/>
                <a:sym typeface="Calibri"/>
              </a:rPr>
              <a:t>Starting again right at 11:00</a:t>
            </a:r>
            <a:endParaRPr>
              <a:latin typeface="Calibri"/>
              <a:ea typeface="Calibri"/>
              <a:cs typeface="Calibri"/>
              <a:sym typeface="Calibri"/>
            </a:endParaRPr>
          </a:p>
        </p:txBody>
      </p:sp>
      <p:pic>
        <p:nvPicPr>
          <p:cNvPr id="146" name="Google Shape;146;p26"/>
          <p:cNvPicPr preferRelativeResize="0"/>
          <p:nvPr/>
        </p:nvPicPr>
        <p:blipFill>
          <a:blip r:embed="rId3">
            <a:alphaModFix/>
          </a:blip>
          <a:stretch>
            <a:fillRect/>
          </a:stretch>
        </p:blipFill>
        <p:spPr>
          <a:xfrm>
            <a:off x="7276525" y="1136150"/>
            <a:ext cx="3448175" cy="51722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idx="4294967295" type="body"/>
          </p:nvPr>
        </p:nvSpPr>
        <p:spPr>
          <a:xfrm>
            <a:off x="1055950" y="2148025"/>
            <a:ext cx="9201000" cy="2883600"/>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0"/>
              </a:spcBef>
              <a:spcAft>
                <a:spcPts val="0"/>
              </a:spcAft>
              <a:buSzPts val="3000"/>
              <a:buFont typeface="Calibri"/>
              <a:buChar char="●"/>
            </a:pPr>
            <a:r>
              <a:rPr lang="en-CA" sz="3000">
                <a:latin typeface="Calibri"/>
                <a:ea typeface="Calibri"/>
                <a:cs typeface="Calibri"/>
                <a:sym typeface="Calibri"/>
              </a:rPr>
              <a:t>By their nature, discussions are unpredictable</a:t>
            </a:r>
            <a:endParaRPr sz="3000">
              <a:latin typeface="Calibri"/>
              <a:ea typeface="Calibri"/>
              <a:cs typeface="Calibri"/>
              <a:sym typeface="Calibri"/>
            </a:endParaRPr>
          </a:p>
          <a:p>
            <a:pPr indent="0" lvl="0" marL="457200" rtl="0" algn="l">
              <a:lnSpc>
                <a:spcPct val="100000"/>
              </a:lnSpc>
              <a:spcBef>
                <a:spcPts val="0"/>
              </a:spcBef>
              <a:spcAft>
                <a:spcPts val="0"/>
              </a:spcAft>
              <a:buNone/>
            </a:pPr>
            <a:r>
              <a:t/>
            </a:r>
            <a:endParaRPr sz="3000">
              <a:latin typeface="Calibri"/>
              <a:ea typeface="Calibri"/>
              <a:cs typeface="Calibri"/>
              <a:sym typeface="Calibri"/>
            </a:endParaRPr>
          </a:p>
          <a:p>
            <a:pPr indent="-419100" lvl="0" marL="457200" rtl="0" algn="l">
              <a:lnSpc>
                <a:spcPct val="100000"/>
              </a:lnSpc>
              <a:spcBef>
                <a:spcPts val="0"/>
              </a:spcBef>
              <a:spcAft>
                <a:spcPts val="0"/>
              </a:spcAft>
              <a:buSzPts val="3000"/>
              <a:buFont typeface="Calibri"/>
              <a:buChar char="●"/>
            </a:pPr>
            <a:r>
              <a:rPr lang="en-CA" sz="3000">
                <a:latin typeface="Calibri"/>
                <a:ea typeface="Calibri"/>
                <a:cs typeface="Calibri"/>
                <a:sym typeface="Calibri"/>
              </a:rPr>
              <a:t>Even with careful planning and preparation a discussion can sometimes go in directions that you may not have anticipated </a:t>
            </a:r>
            <a:endParaRPr sz="3000">
              <a:latin typeface="Calibri"/>
              <a:ea typeface="Calibri"/>
              <a:cs typeface="Calibri"/>
              <a:sym typeface="Calibri"/>
            </a:endParaRPr>
          </a:p>
          <a:p>
            <a:pPr indent="0" lvl="0" marL="0" rtl="0" algn="l">
              <a:lnSpc>
                <a:spcPct val="100000"/>
              </a:lnSpc>
              <a:spcBef>
                <a:spcPts val="0"/>
              </a:spcBef>
              <a:spcAft>
                <a:spcPts val="0"/>
              </a:spcAft>
              <a:buNone/>
            </a:pPr>
            <a:r>
              <a:t/>
            </a:r>
            <a:endParaRPr sz="2100">
              <a:latin typeface="Calibri"/>
              <a:ea typeface="Calibri"/>
              <a:cs typeface="Calibri"/>
              <a:sym typeface="Calibri"/>
            </a:endParaRPr>
          </a:p>
          <a:p>
            <a:pPr indent="0" lvl="0" marL="0" rtl="0" algn="l">
              <a:lnSpc>
                <a:spcPct val="100000"/>
              </a:lnSpc>
              <a:spcBef>
                <a:spcPts val="0"/>
              </a:spcBef>
              <a:spcAft>
                <a:spcPts val="0"/>
              </a:spcAft>
              <a:buNone/>
            </a:pPr>
            <a:r>
              <a:t/>
            </a:r>
            <a:endParaRPr sz="2100">
              <a:latin typeface="Calibri"/>
              <a:ea typeface="Calibri"/>
              <a:cs typeface="Calibri"/>
              <a:sym typeface="Calibri"/>
            </a:endParaRPr>
          </a:p>
        </p:txBody>
      </p:sp>
      <p:pic>
        <p:nvPicPr>
          <p:cNvPr id="152" name="Google Shape;152;p27"/>
          <p:cNvPicPr preferRelativeResize="0"/>
          <p:nvPr/>
        </p:nvPicPr>
        <p:blipFill>
          <a:blip r:embed="rId3">
            <a:alphaModFix/>
          </a:blip>
          <a:stretch>
            <a:fillRect/>
          </a:stretch>
        </p:blipFill>
        <p:spPr>
          <a:xfrm rot="-5400000">
            <a:off x="8150752" y="4272300"/>
            <a:ext cx="4865975" cy="4771325"/>
          </a:xfrm>
          <a:prstGeom prst="rect">
            <a:avLst/>
          </a:prstGeom>
          <a:noFill/>
          <a:ln>
            <a:noFill/>
          </a:ln>
        </p:spPr>
      </p:pic>
      <p:sp>
        <p:nvSpPr>
          <p:cNvPr id="153" name="Google Shape;153;p27"/>
          <p:cNvSpPr txBox="1"/>
          <p:nvPr/>
        </p:nvSpPr>
        <p:spPr>
          <a:xfrm>
            <a:off x="1055950" y="1112725"/>
            <a:ext cx="8856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4200">
                <a:latin typeface="Calibri"/>
                <a:ea typeface="Calibri"/>
                <a:cs typeface="Calibri"/>
                <a:sym typeface="Calibri"/>
              </a:rPr>
              <a:t>Challenges in Classroom Discussion</a:t>
            </a:r>
            <a:endParaRPr b="1" sz="42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idx="4294967295" type="title"/>
          </p:nvPr>
        </p:nvSpPr>
        <p:spPr>
          <a:xfrm>
            <a:off x="685800" y="441325"/>
            <a:ext cx="10515600" cy="13257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None/>
            </a:pPr>
            <a:r>
              <a:rPr lang="en-CA">
                <a:latin typeface="Poppins"/>
                <a:ea typeface="Poppins"/>
                <a:cs typeface="Poppins"/>
                <a:sym typeface="Poppins"/>
              </a:rPr>
              <a:t> </a:t>
            </a:r>
            <a:endParaRPr>
              <a:latin typeface="Poppins"/>
              <a:ea typeface="Poppins"/>
              <a:cs typeface="Poppins"/>
              <a:sym typeface="Poppins"/>
            </a:endParaRPr>
          </a:p>
        </p:txBody>
      </p:sp>
      <p:sp>
        <p:nvSpPr>
          <p:cNvPr id="159" name="Google Shape;159;p28"/>
          <p:cNvSpPr txBox="1"/>
          <p:nvPr>
            <p:ph idx="4294967295" type="body"/>
          </p:nvPr>
        </p:nvSpPr>
        <p:spPr>
          <a:xfrm>
            <a:off x="685800" y="1924350"/>
            <a:ext cx="10515600" cy="35520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SzPts val="3600"/>
              <a:buFont typeface="Calibri"/>
              <a:buChar char="●"/>
            </a:pPr>
            <a:r>
              <a:rPr b="1" lang="en-CA" sz="3600">
                <a:latin typeface="Calibri"/>
                <a:ea typeface="Calibri"/>
                <a:cs typeface="Calibri"/>
                <a:sym typeface="Calibri"/>
              </a:rPr>
              <a:t>How do we address the problem</a:t>
            </a:r>
            <a:r>
              <a:rPr b="1" lang="en-CA" sz="3600">
                <a:latin typeface="Calibri"/>
                <a:ea typeface="Calibri"/>
                <a:cs typeface="Calibri"/>
                <a:sym typeface="Calibri"/>
              </a:rPr>
              <a:t>?</a:t>
            </a:r>
            <a:endParaRPr b="1" sz="3600">
              <a:latin typeface="Calibri"/>
              <a:ea typeface="Calibri"/>
              <a:cs typeface="Calibri"/>
              <a:sym typeface="Calibri"/>
            </a:endParaRPr>
          </a:p>
          <a:p>
            <a:pPr indent="0" lvl="0" marL="457200" rtl="0" algn="l">
              <a:lnSpc>
                <a:spcPct val="100000"/>
              </a:lnSpc>
              <a:spcBef>
                <a:spcPts val="0"/>
              </a:spcBef>
              <a:spcAft>
                <a:spcPts val="0"/>
              </a:spcAft>
              <a:buNone/>
            </a:pPr>
            <a:r>
              <a:t/>
            </a:r>
            <a:endParaRPr b="1" sz="3600">
              <a:latin typeface="Calibri"/>
              <a:ea typeface="Calibri"/>
              <a:cs typeface="Calibri"/>
              <a:sym typeface="Calibri"/>
            </a:endParaRPr>
          </a:p>
          <a:p>
            <a:pPr indent="-457200" lvl="0" marL="457200" rtl="0" algn="l">
              <a:lnSpc>
                <a:spcPct val="100000"/>
              </a:lnSpc>
              <a:spcBef>
                <a:spcPts val="0"/>
              </a:spcBef>
              <a:spcAft>
                <a:spcPts val="0"/>
              </a:spcAft>
              <a:buSzPts val="3600"/>
              <a:buFont typeface="Calibri"/>
              <a:buChar char="●"/>
            </a:pPr>
            <a:r>
              <a:rPr b="1" lang="en-CA" sz="3600">
                <a:latin typeface="Calibri"/>
                <a:ea typeface="Calibri"/>
                <a:cs typeface="Calibri"/>
                <a:sym typeface="Calibri"/>
              </a:rPr>
              <a:t>How do we respond in ways that address any harm?</a:t>
            </a:r>
            <a:endParaRPr b="1" sz="3600">
              <a:latin typeface="Calibri"/>
              <a:ea typeface="Calibri"/>
              <a:cs typeface="Calibri"/>
              <a:sym typeface="Calibri"/>
            </a:endParaRPr>
          </a:p>
          <a:p>
            <a:pPr indent="0" lvl="0" marL="457200" rtl="0" algn="l">
              <a:lnSpc>
                <a:spcPct val="100000"/>
              </a:lnSpc>
              <a:spcBef>
                <a:spcPts val="0"/>
              </a:spcBef>
              <a:spcAft>
                <a:spcPts val="0"/>
              </a:spcAft>
              <a:buNone/>
            </a:pPr>
            <a:r>
              <a:t/>
            </a:r>
            <a:endParaRPr b="1" sz="3600">
              <a:latin typeface="Calibri"/>
              <a:ea typeface="Calibri"/>
              <a:cs typeface="Calibri"/>
              <a:sym typeface="Calibri"/>
            </a:endParaRPr>
          </a:p>
          <a:p>
            <a:pPr indent="-457200" lvl="0" marL="457200" rtl="0" algn="l">
              <a:lnSpc>
                <a:spcPct val="100000"/>
              </a:lnSpc>
              <a:spcBef>
                <a:spcPts val="0"/>
              </a:spcBef>
              <a:spcAft>
                <a:spcPts val="0"/>
              </a:spcAft>
              <a:buSzPts val="3600"/>
              <a:buFont typeface="Calibri"/>
              <a:buChar char="●"/>
            </a:pPr>
            <a:r>
              <a:rPr b="1" lang="en-CA" sz="3600">
                <a:latin typeface="Calibri"/>
                <a:ea typeface="Calibri"/>
                <a:cs typeface="Calibri"/>
                <a:sym typeface="Calibri"/>
              </a:rPr>
              <a:t>How do we manage our own reactions?</a:t>
            </a:r>
            <a:r>
              <a:rPr lang="en-CA" sz="3600">
                <a:latin typeface="Calibri"/>
                <a:ea typeface="Calibri"/>
                <a:cs typeface="Calibri"/>
                <a:sym typeface="Calibri"/>
              </a:rPr>
              <a:t> </a:t>
            </a:r>
            <a:endParaRPr sz="3600">
              <a:latin typeface="Calibri"/>
              <a:ea typeface="Calibri"/>
              <a:cs typeface="Calibri"/>
              <a:sym typeface="Calibri"/>
            </a:endParaRPr>
          </a:p>
          <a:p>
            <a:pPr indent="0" lvl="0" marL="0" rtl="0" algn="l">
              <a:lnSpc>
                <a:spcPct val="100000"/>
              </a:lnSpc>
              <a:spcBef>
                <a:spcPts val="0"/>
              </a:spcBef>
              <a:spcAft>
                <a:spcPts val="0"/>
              </a:spcAft>
              <a:buNone/>
            </a:pPr>
            <a:r>
              <a:t/>
            </a:r>
            <a:endParaRPr sz="3000">
              <a:latin typeface="Calibri"/>
              <a:ea typeface="Calibri"/>
              <a:cs typeface="Calibri"/>
              <a:sym typeface="Calibri"/>
            </a:endParaRPr>
          </a:p>
          <a:p>
            <a:pPr indent="0" lvl="0" marL="0" rtl="0" algn="l">
              <a:lnSpc>
                <a:spcPct val="100000"/>
              </a:lnSpc>
              <a:spcBef>
                <a:spcPts val="0"/>
              </a:spcBef>
              <a:spcAft>
                <a:spcPts val="0"/>
              </a:spcAft>
              <a:buNone/>
            </a:pPr>
            <a:r>
              <a:t/>
            </a:r>
            <a:endParaRPr sz="25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idx="4294967295" type="title"/>
          </p:nvPr>
        </p:nvSpPr>
        <p:spPr>
          <a:xfrm>
            <a:off x="838200" y="365125"/>
            <a:ext cx="10515600" cy="13257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None/>
            </a:pPr>
            <a:r>
              <a:rPr lang="en-CA">
                <a:latin typeface="Poppins"/>
                <a:ea typeface="Poppins"/>
                <a:cs typeface="Poppins"/>
                <a:sym typeface="Poppins"/>
              </a:rPr>
              <a:t>Dilemma Dialogue Protocol </a:t>
            </a:r>
            <a:endParaRPr>
              <a:latin typeface="Poppins"/>
              <a:ea typeface="Poppins"/>
              <a:cs typeface="Poppins"/>
              <a:sym typeface="Poppins"/>
            </a:endParaRPr>
          </a:p>
        </p:txBody>
      </p:sp>
      <p:sp>
        <p:nvSpPr>
          <p:cNvPr id="165" name="Google Shape;165;p29"/>
          <p:cNvSpPr txBox="1"/>
          <p:nvPr>
            <p:ph idx="4294967295" type="body"/>
          </p:nvPr>
        </p:nvSpPr>
        <p:spPr>
          <a:xfrm>
            <a:off x="838200" y="2000550"/>
            <a:ext cx="10692900" cy="35520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0"/>
              </a:spcBef>
              <a:spcAft>
                <a:spcPts val="0"/>
              </a:spcAft>
              <a:buSzPts val="2800"/>
              <a:buFont typeface="Calibri"/>
              <a:buChar char="●"/>
            </a:pPr>
            <a:r>
              <a:rPr b="1" lang="en-CA" sz="2800">
                <a:latin typeface="Calibri"/>
                <a:ea typeface="Calibri"/>
                <a:cs typeface="Calibri"/>
                <a:sym typeface="Calibri"/>
              </a:rPr>
              <a:t>Purpose:</a:t>
            </a:r>
            <a:r>
              <a:rPr lang="en-CA" sz="2800">
                <a:latin typeface="Calibri"/>
                <a:ea typeface="Calibri"/>
                <a:cs typeface="Calibri"/>
                <a:sym typeface="Calibri"/>
              </a:rPr>
              <a:t> To address a problem by surfacing the nuance of a situation, before reaching conclusions </a:t>
            </a:r>
            <a:endParaRPr sz="2800">
              <a:latin typeface="Calibri"/>
              <a:ea typeface="Calibri"/>
              <a:cs typeface="Calibri"/>
              <a:sym typeface="Calibri"/>
            </a:endParaRPr>
          </a:p>
          <a:p>
            <a:pPr indent="0" lvl="0" marL="0" rtl="0" algn="l">
              <a:lnSpc>
                <a:spcPct val="100000"/>
              </a:lnSpc>
              <a:spcBef>
                <a:spcPts val="0"/>
              </a:spcBef>
              <a:spcAft>
                <a:spcPts val="0"/>
              </a:spcAft>
              <a:buNone/>
            </a:pPr>
            <a:r>
              <a:t/>
            </a:r>
            <a:endParaRPr sz="2800">
              <a:latin typeface="Calibri"/>
              <a:ea typeface="Calibri"/>
              <a:cs typeface="Calibri"/>
              <a:sym typeface="Calibri"/>
            </a:endParaRPr>
          </a:p>
          <a:p>
            <a:pPr indent="-406400" lvl="0" marL="457200" rtl="0" algn="l">
              <a:lnSpc>
                <a:spcPct val="100000"/>
              </a:lnSpc>
              <a:spcBef>
                <a:spcPts val="0"/>
              </a:spcBef>
              <a:spcAft>
                <a:spcPts val="0"/>
              </a:spcAft>
              <a:buSzPts val="2800"/>
              <a:buFont typeface="Calibri"/>
              <a:buChar char="●"/>
            </a:pPr>
            <a:r>
              <a:rPr b="1" lang="en-CA" sz="2800">
                <a:latin typeface="Calibri"/>
                <a:ea typeface="Calibri"/>
                <a:cs typeface="Calibri"/>
                <a:sym typeface="Calibri"/>
              </a:rPr>
              <a:t>Discussion:</a:t>
            </a:r>
            <a:r>
              <a:rPr lang="en-CA" sz="2800">
                <a:latin typeface="Calibri"/>
                <a:ea typeface="Calibri"/>
                <a:cs typeface="Calibri"/>
                <a:sym typeface="Calibri"/>
              </a:rPr>
              <a:t> Each table will discuss a scenario in which a student makes a problematic comment </a:t>
            </a:r>
            <a:endParaRPr sz="2800">
              <a:latin typeface="Calibri"/>
              <a:ea typeface="Calibri"/>
              <a:cs typeface="Calibri"/>
              <a:sym typeface="Calibri"/>
            </a:endParaRPr>
          </a:p>
          <a:p>
            <a:pPr indent="0" lvl="0" marL="0" rtl="0" algn="l">
              <a:lnSpc>
                <a:spcPct val="100000"/>
              </a:lnSpc>
              <a:spcBef>
                <a:spcPts val="0"/>
              </a:spcBef>
              <a:spcAft>
                <a:spcPts val="0"/>
              </a:spcAft>
              <a:buNone/>
            </a:pPr>
            <a:r>
              <a:t/>
            </a:r>
            <a:endParaRPr sz="2800">
              <a:latin typeface="Calibri"/>
              <a:ea typeface="Calibri"/>
              <a:cs typeface="Calibri"/>
              <a:sym typeface="Calibri"/>
            </a:endParaRPr>
          </a:p>
          <a:p>
            <a:pPr indent="-406400" lvl="0" marL="457200" rtl="0" algn="l">
              <a:lnSpc>
                <a:spcPct val="100000"/>
              </a:lnSpc>
              <a:spcBef>
                <a:spcPts val="0"/>
              </a:spcBef>
              <a:spcAft>
                <a:spcPts val="0"/>
              </a:spcAft>
              <a:buSzPts val="2800"/>
              <a:buFont typeface="Calibri"/>
              <a:buChar char="●"/>
            </a:pPr>
            <a:r>
              <a:rPr b="1" lang="en-CA" sz="2800">
                <a:latin typeface="Calibri"/>
                <a:ea typeface="Calibri"/>
                <a:cs typeface="Calibri"/>
                <a:sym typeface="Calibri"/>
              </a:rPr>
              <a:t>Output: </a:t>
            </a:r>
            <a:r>
              <a:rPr lang="en-CA" sz="2800">
                <a:latin typeface="Calibri"/>
                <a:ea typeface="Calibri"/>
                <a:cs typeface="Calibri"/>
                <a:sym typeface="Calibri"/>
              </a:rPr>
              <a:t>Together we will come up with a list of guidelines for addressing these and similar scenarios </a:t>
            </a:r>
            <a:endParaRPr sz="2800">
              <a:latin typeface="Calibri"/>
              <a:ea typeface="Calibri"/>
              <a:cs typeface="Calibri"/>
              <a:sym typeface="Calibri"/>
            </a:endParaRPr>
          </a:p>
          <a:p>
            <a:pPr indent="0" lvl="0" marL="0" rtl="0" algn="l">
              <a:lnSpc>
                <a:spcPct val="100000"/>
              </a:lnSpc>
              <a:spcBef>
                <a:spcPts val="0"/>
              </a:spcBef>
              <a:spcAft>
                <a:spcPts val="0"/>
              </a:spcAft>
              <a:buNone/>
            </a:pPr>
            <a:r>
              <a:t/>
            </a:r>
            <a:endParaRPr sz="2800">
              <a:latin typeface="Calibri"/>
              <a:ea typeface="Calibri"/>
              <a:cs typeface="Calibri"/>
              <a:sym typeface="Calibri"/>
            </a:endParaRPr>
          </a:p>
          <a:p>
            <a:pPr indent="0" lvl="0" marL="0" rtl="0" algn="l">
              <a:lnSpc>
                <a:spcPct val="100000"/>
              </a:lnSpc>
              <a:spcBef>
                <a:spcPts val="0"/>
              </a:spcBef>
              <a:spcAft>
                <a:spcPts val="0"/>
              </a:spcAft>
              <a:buNone/>
            </a:pPr>
            <a:r>
              <a:t/>
            </a:r>
            <a:endParaRPr sz="2800">
              <a:latin typeface="Calibri"/>
              <a:ea typeface="Calibri"/>
              <a:cs typeface="Calibri"/>
              <a:sym typeface="Calibri"/>
            </a:endParaRPr>
          </a:p>
          <a:p>
            <a:pPr indent="0" lvl="0" marL="0" rtl="0" algn="l">
              <a:lnSpc>
                <a:spcPct val="100000"/>
              </a:lnSpc>
              <a:spcBef>
                <a:spcPts val="0"/>
              </a:spcBef>
              <a:spcAft>
                <a:spcPts val="0"/>
              </a:spcAft>
              <a:buNone/>
            </a:pPr>
            <a:r>
              <a:t/>
            </a:r>
            <a:endParaRPr sz="28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idx="4294967295" type="title"/>
          </p:nvPr>
        </p:nvSpPr>
        <p:spPr>
          <a:xfrm>
            <a:off x="838200" y="60325"/>
            <a:ext cx="10515600" cy="13257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None/>
            </a:pPr>
            <a:r>
              <a:rPr lang="en-CA">
                <a:latin typeface="Poppins"/>
                <a:ea typeface="Poppins"/>
                <a:cs typeface="Poppins"/>
                <a:sym typeface="Poppins"/>
              </a:rPr>
              <a:t>Instructions</a:t>
            </a:r>
            <a:endParaRPr>
              <a:latin typeface="Poppins"/>
              <a:ea typeface="Poppins"/>
              <a:cs typeface="Poppins"/>
              <a:sym typeface="Poppins"/>
            </a:endParaRPr>
          </a:p>
        </p:txBody>
      </p:sp>
      <p:sp>
        <p:nvSpPr>
          <p:cNvPr id="171" name="Google Shape;171;p30"/>
          <p:cNvSpPr txBox="1"/>
          <p:nvPr>
            <p:ph idx="4294967295" type="body"/>
          </p:nvPr>
        </p:nvSpPr>
        <p:spPr>
          <a:xfrm>
            <a:off x="1146300" y="1474450"/>
            <a:ext cx="9899400" cy="47586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1000"/>
              </a:spcBef>
              <a:spcAft>
                <a:spcPts val="0"/>
              </a:spcAft>
              <a:buSzPts val="2200"/>
              <a:buFont typeface="Calibri"/>
              <a:buChar char="●"/>
            </a:pPr>
            <a:r>
              <a:rPr lang="en-CA" sz="2200">
                <a:latin typeface="Calibri"/>
                <a:ea typeface="Calibri"/>
                <a:cs typeface="Calibri"/>
                <a:sym typeface="Calibri"/>
              </a:rPr>
              <a:t>Assign a timekeeper and a group note-taker </a:t>
            </a:r>
            <a:endParaRPr sz="2200">
              <a:latin typeface="Calibri"/>
              <a:ea typeface="Calibri"/>
              <a:cs typeface="Calibri"/>
              <a:sym typeface="Calibri"/>
            </a:endParaRPr>
          </a:p>
          <a:p>
            <a:pPr indent="-368300" lvl="0" marL="457200" rtl="0" algn="l">
              <a:lnSpc>
                <a:spcPct val="115000"/>
              </a:lnSpc>
              <a:spcBef>
                <a:spcPts val="1000"/>
              </a:spcBef>
              <a:spcAft>
                <a:spcPts val="0"/>
              </a:spcAft>
              <a:buSzPts val="2200"/>
              <a:buFont typeface="Calibri"/>
              <a:buChar char="●"/>
            </a:pPr>
            <a:r>
              <a:rPr lang="en-CA" sz="2200">
                <a:latin typeface="Calibri"/>
                <a:ea typeface="Calibri"/>
                <a:cs typeface="Calibri"/>
                <a:sym typeface="Calibri"/>
              </a:rPr>
              <a:t>Read the dilemma scenario provided. Take a few minutes to individually jot down any initial thoughts and questions you have about the prompt. (3 minutes) </a:t>
            </a:r>
            <a:endParaRPr sz="2200">
              <a:latin typeface="Calibri"/>
              <a:ea typeface="Calibri"/>
              <a:cs typeface="Calibri"/>
              <a:sym typeface="Calibri"/>
            </a:endParaRPr>
          </a:p>
          <a:p>
            <a:pPr indent="-368300" lvl="0" marL="457200" rtl="0" algn="l">
              <a:lnSpc>
                <a:spcPct val="115000"/>
              </a:lnSpc>
              <a:spcBef>
                <a:spcPts val="1000"/>
              </a:spcBef>
              <a:spcAft>
                <a:spcPts val="0"/>
              </a:spcAft>
              <a:buSzPts val="2200"/>
              <a:buFont typeface="Calibri"/>
              <a:buChar char="●"/>
            </a:pPr>
            <a:r>
              <a:rPr lang="en-CA" sz="2200">
                <a:latin typeface="Calibri"/>
                <a:ea typeface="Calibri"/>
                <a:cs typeface="Calibri"/>
                <a:sym typeface="Calibri"/>
              </a:rPr>
              <a:t>Take turns responding to the prompt: each group member takes 1 minute (max) to briefly share their initial thoughts. (4 minutes) </a:t>
            </a:r>
            <a:endParaRPr sz="2200">
              <a:latin typeface="Calibri"/>
              <a:ea typeface="Calibri"/>
              <a:cs typeface="Calibri"/>
              <a:sym typeface="Calibri"/>
            </a:endParaRPr>
          </a:p>
          <a:p>
            <a:pPr indent="-368300" lvl="0" marL="457200" rtl="0" algn="l">
              <a:lnSpc>
                <a:spcPct val="115000"/>
              </a:lnSpc>
              <a:spcBef>
                <a:spcPts val="1000"/>
              </a:spcBef>
              <a:spcAft>
                <a:spcPts val="0"/>
              </a:spcAft>
              <a:buSzPts val="2200"/>
              <a:buFont typeface="Calibri"/>
              <a:buChar char="●"/>
            </a:pPr>
            <a:r>
              <a:rPr lang="en-CA" sz="2200">
                <a:latin typeface="Calibri"/>
                <a:ea typeface="Calibri"/>
                <a:cs typeface="Calibri"/>
                <a:sym typeface="Calibri"/>
              </a:rPr>
              <a:t>Explore the scenario as a group, focusing on understanding the situation and factors at play. Discuss what actions a teacher could take: in the moment, after class is over, and before the next problem arises. (8 minutes)</a:t>
            </a:r>
            <a:endParaRPr sz="2200">
              <a:latin typeface="Calibri"/>
              <a:ea typeface="Calibri"/>
              <a:cs typeface="Calibri"/>
              <a:sym typeface="Calibri"/>
            </a:endParaRPr>
          </a:p>
          <a:p>
            <a:pPr indent="-368300" lvl="0" marL="457200" rtl="0" algn="l">
              <a:lnSpc>
                <a:spcPct val="115000"/>
              </a:lnSpc>
              <a:spcBef>
                <a:spcPts val="1000"/>
              </a:spcBef>
              <a:spcAft>
                <a:spcPts val="0"/>
              </a:spcAft>
              <a:buSzPts val="2200"/>
              <a:buFont typeface="Calibri"/>
              <a:buChar char="●"/>
            </a:pPr>
            <a:r>
              <a:rPr lang="en-CA" sz="2200">
                <a:latin typeface="Calibri"/>
                <a:ea typeface="Calibri"/>
                <a:cs typeface="Calibri"/>
                <a:sym typeface="Calibri"/>
              </a:rPr>
              <a:t>Have the group note-taker write down your group’s ideas on the Dilemma Dialogue Brainstorming sheet</a:t>
            </a:r>
            <a:endParaRPr sz="2800">
              <a:latin typeface="Calibri"/>
              <a:ea typeface="Calibri"/>
              <a:cs typeface="Calibri"/>
              <a:sym typeface="Calibri"/>
            </a:endParaRPr>
          </a:p>
          <a:p>
            <a:pPr indent="0" lvl="0" marL="0" rtl="0" algn="l">
              <a:lnSpc>
                <a:spcPct val="115000"/>
              </a:lnSpc>
              <a:spcBef>
                <a:spcPts val="0"/>
              </a:spcBef>
              <a:spcAft>
                <a:spcPts val="0"/>
              </a:spcAft>
              <a:buNone/>
            </a:pPr>
            <a:r>
              <a:t/>
            </a:r>
            <a:endParaRPr sz="2800">
              <a:latin typeface="Calibri"/>
              <a:ea typeface="Calibri"/>
              <a:cs typeface="Calibri"/>
              <a:sym typeface="Calibri"/>
            </a:endParaRPr>
          </a:p>
          <a:p>
            <a:pPr indent="0" lvl="0" marL="0" rtl="0" algn="l">
              <a:lnSpc>
                <a:spcPct val="100000"/>
              </a:lnSpc>
              <a:spcBef>
                <a:spcPts val="0"/>
              </a:spcBef>
              <a:spcAft>
                <a:spcPts val="0"/>
              </a:spcAft>
              <a:buNone/>
            </a:pPr>
            <a:r>
              <a:t/>
            </a:r>
            <a:endParaRPr sz="1900">
              <a:latin typeface="Calibri"/>
              <a:ea typeface="Calibri"/>
              <a:cs typeface="Calibri"/>
              <a:sym typeface="Calibri"/>
            </a:endParaRPr>
          </a:p>
          <a:p>
            <a:pPr indent="0" lvl="0" marL="0" rtl="0" algn="l">
              <a:lnSpc>
                <a:spcPct val="100000"/>
              </a:lnSpc>
              <a:spcBef>
                <a:spcPts val="0"/>
              </a:spcBef>
              <a:spcAft>
                <a:spcPts val="0"/>
              </a:spcAft>
              <a:buNone/>
            </a:pPr>
            <a:r>
              <a:t/>
            </a:r>
            <a:endParaRPr sz="1900">
              <a:latin typeface="Calibri"/>
              <a:ea typeface="Calibri"/>
              <a:cs typeface="Calibri"/>
              <a:sym typeface="Calibri"/>
            </a:endParaRPr>
          </a:p>
        </p:txBody>
      </p:sp>
      <p:sp>
        <p:nvSpPr>
          <p:cNvPr id="172" name="Google Shape;172;p30"/>
          <p:cNvSpPr txBox="1"/>
          <p:nvPr/>
        </p:nvSpPr>
        <p:spPr>
          <a:xfrm>
            <a:off x="8352600" y="6080650"/>
            <a:ext cx="37632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CA" sz="2800">
                <a:solidFill>
                  <a:schemeClr val="dk2"/>
                </a:solidFill>
                <a:latin typeface="Calibri"/>
                <a:ea typeface="Calibri"/>
                <a:cs typeface="Calibri"/>
                <a:sym typeface="Calibri"/>
              </a:rPr>
              <a:t>Total Time</a:t>
            </a:r>
            <a:r>
              <a:rPr lang="en-CA" sz="2800">
                <a:solidFill>
                  <a:schemeClr val="dk2"/>
                </a:solidFill>
                <a:latin typeface="Calibri"/>
                <a:ea typeface="Calibri"/>
                <a:cs typeface="Calibri"/>
                <a:sym typeface="Calibri"/>
              </a:rPr>
              <a:t>: 15 minutes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1"/>
          <p:cNvSpPr/>
          <p:nvPr/>
        </p:nvSpPr>
        <p:spPr>
          <a:xfrm>
            <a:off x="186250" y="6036350"/>
            <a:ext cx="2103300" cy="712200"/>
          </a:xfrm>
          <a:prstGeom prst="roundRect">
            <a:avLst>
              <a:gd fmla="val 16667" name="adj"/>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1"/>
          <p:cNvSpPr txBox="1"/>
          <p:nvPr/>
        </p:nvSpPr>
        <p:spPr>
          <a:xfrm>
            <a:off x="641400" y="724175"/>
            <a:ext cx="11066400" cy="564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CA" sz="3000">
                <a:latin typeface="Poppins"/>
                <a:ea typeface="Poppins"/>
                <a:cs typeface="Poppins"/>
                <a:sym typeface="Poppins"/>
              </a:rPr>
              <a:t>SCENARIO  </a:t>
            </a:r>
            <a:endParaRPr b="1" sz="3000">
              <a:latin typeface="Poppins"/>
              <a:ea typeface="Poppins"/>
              <a:cs typeface="Poppins"/>
              <a:sym typeface="Poppins"/>
            </a:endParaRPr>
          </a:p>
          <a:p>
            <a:pPr indent="0" lvl="0" marL="0" rtl="0" algn="l">
              <a:lnSpc>
                <a:spcPct val="115000"/>
              </a:lnSpc>
              <a:spcBef>
                <a:spcPts val="0"/>
              </a:spcBef>
              <a:spcAft>
                <a:spcPts val="0"/>
              </a:spcAft>
              <a:buNone/>
            </a:pPr>
            <a:r>
              <a:t/>
            </a:r>
            <a:endParaRPr sz="3000">
              <a:latin typeface="Calibri"/>
              <a:ea typeface="Calibri"/>
              <a:cs typeface="Calibri"/>
              <a:sym typeface="Calibri"/>
            </a:endParaRPr>
          </a:p>
          <a:p>
            <a:pPr indent="0" lvl="0" marL="0" rtl="0" algn="l">
              <a:lnSpc>
                <a:spcPct val="115000"/>
              </a:lnSpc>
              <a:spcBef>
                <a:spcPts val="0"/>
              </a:spcBef>
              <a:spcAft>
                <a:spcPts val="0"/>
              </a:spcAft>
              <a:buNone/>
            </a:pPr>
            <a:r>
              <a:rPr lang="en-CA" sz="2800">
                <a:latin typeface="Calibri"/>
                <a:ea typeface="Calibri"/>
                <a:cs typeface="Calibri"/>
                <a:sym typeface="Calibri"/>
              </a:rPr>
              <a:t>During a group discussion on the underrepresentation of women in the tech industry</a:t>
            </a:r>
            <a:r>
              <a:rPr lang="en-CA" sz="2800">
                <a:latin typeface="Calibri"/>
                <a:ea typeface="Calibri"/>
                <a:cs typeface="Calibri"/>
                <a:sym typeface="Calibri"/>
              </a:rPr>
              <a:t>, a male student comments that women have no place in the workforce, and that they belong at home, taking care of their husbands. At first it seems like parody of bygone values, but the student seems serious. Further inquiry reveals he’s been watching videos of Andrew Tate — a violent and misogynistic influencer whose videos were viewed 11.6 billion times before he was banned from TikTok. The student adds there’s “nothing wrong with being sexist.” </a:t>
            </a:r>
            <a:r>
              <a:rPr lang="en-CA" sz="2800">
                <a:latin typeface="Calibri"/>
                <a:ea typeface="Calibri"/>
                <a:cs typeface="Calibri"/>
                <a:sym typeface="Calibri"/>
              </a:rPr>
              <a:t>A female student yells that he doesn’t know what he’s talking about, and the class becomes chaotic.</a:t>
            </a:r>
            <a:r>
              <a:rPr lang="en-CA" sz="2800">
                <a:latin typeface="Calibri"/>
                <a:ea typeface="Calibri"/>
                <a:cs typeface="Calibri"/>
                <a:sym typeface="Calibri"/>
              </a:rPr>
              <a:t> </a:t>
            </a: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2"/>
          <p:cNvSpPr txBox="1"/>
          <p:nvPr>
            <p:ph idx="4294967295" type="title"/>
          </p:nvPr>
        </p:nvSpPr>
        <p:spPr>
          <a:xfrm>
            <a:off x="838200" y="365125"/>
            <a:ext cx="10515600" cy="13257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None/>
            </a:pPr>
            <a:r>
              <a:rPr lang="en-CA">
                <a:latin typeface="Poppins"/>
                <a:ea typeface="Poppins"/>
                <a:cs typeface="Poppins"/>
                <a:sym typeface="Poppins"/>
              </a:rPr>
              <a:t>Consolidation  </a:t>
            </a:r>
            <a:endParaRPr>
              <a:latin typeface="Poppins"/>
              <a:ea typeface="Poppins"/>
              <a:cs typeface="Poppins"/>
              <a:sym typeface="Poppins"/>
            </a:endParaRPr>
          </a:p>
        </p:txBody>
      </p:sp>
      <p:sp>
        <p:nvSpPr>
          <p:cNvPr id="184" name="Google Shape;184;p32"/>
          <p:cNvSpPr txBox="1"/>
          <p:nvPr>
            <p:ph idx="4294967295" type="body"/>
          </p:nvPr>
        </p:nvSpPr>
        <p:spPr>
          <a:xfrm>
            <a:off x="990600" y="2000550"/>
            <a:ext cx="9201000" cy="4071000"/>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0"/>
              </a:spcBef>
              <a:spcAft>
                <a:spcPts val="0"/>
              </a:spcAft>
              <a:buSzPts val="3000"/>
              <a:buFont typeface="Calibri"/>
              <a:buChar char="●"/>
            </a:pPr>
            <a:r>
              <a:rPr lang="en-CA" sz="3000">
                <a:latin typeface="Calibri"/>
                <a:ea typeface="Calibri"/>
                <a:cs typeface="Calibri"/>
                <a:sym typeface="Calibri"/>
              </a:rPr>
              <a:t>Thoughts about the scenario?</a:t>
            </a:r>
            <a:endParaRPr sz="3000">
              <a:latin typeface="Calibri"/>
              <a:ea typeface="Calibri"/>
              <a:cs typeface="Calibri"/>
              <a:sym typeface="Calibri"/>
            </a:endParaRPr>
          </a:p>
          <a:p>
            <a:pPr indent="0" lvl="0" marL="457200" rtl="0" algn="l">
              <a:lnSpc>
                <a:spcPct val="100000"/>
              </a:lnSpc>
              <a:spcBef>
                <a:spcPts val="1000"/>
              </a:spcBef>
              <a:spcAft>
                <a:spcPts val="0"/>
              </a:spcAft>
              <a:buNone/>
            </a:pPr>
            <a:r>
              <a:t/>
            </a:r>
            <a:endParaRPr sz="3000">
              <a:latin typeface="Calibri"/>
              <a:ea typeface="Calibri"/>
              <a:cs typeface="Calibri"/>
              <a:sym typeface="Calibri"/>
            </a:endParaRPr>
          </a:p>
          <a:p>
            <a:pPr indent="-419100" lvl="0" marL="457200" rtl="0" algn="l">
              <a:lnSpc>
                <a:spcPct val="100000"/>
              </a:lnSpc>
              <a:spcBef>
                <a:spcPts val="1000"/>
              </a:spcBef>
              <a:spcAft>
                <a:spcPts val="0"/>
              </a:spcAft>
              <a:buSzPts val="3000"/>
              <a:buFont typeface="Calibri"/>
              <a:buChar char="●"/>
            </a:pPr>
            <a:r>
              <a:rPr lang="en-CA" sz="3000">
                <a:latin typeface="Calibri"/>
                <a:ea typeface="Calibri"/>
                <a:cs typeface="Calibri"/>
                <a:sym typeface="Calibri"/>
              </a:rPr>
              <a:t>Brainstorming approaches - what could a</a:t>
            </a:r>
            <a:br>
              <a:rPr lang="en-CA" sz="3000">
                <a:latin typeface="Calibri"/>
                <a:ea typeface="Calibri"/>
                <a:cs typeface="Calibri"/>
                <a:sym typeface="Calibri"/>
              </a:rPr>
            </a:br>
            <a:r>
              <a:rPr lang="en-CA" sz="3000">
                <a:latin typeface="Calibri"/>
                <a:ea typeface="Calibri"/>
                <a:cs typeface="Calibri"/>
                <a:sym typeface="Calibri"/>
              </a:rPr>
              <a:t>teacher do:</a:t>
            </a:r>
            <a:endParaRPr sz="3000">
              <a:latin typeface="Calibri"/>
              <a:ea typeface="Calibri"/>
              <a:cs typeface="Calibri"/>
              <a:sym typeface="Calibri"/>
            </a:endParaRPr>
          </a:p>
          <a:p>
            <a:pPr indent="-419100" lvl="1" marL="914400" rtl="0" algn="l">
              <a:lnSpc>
                <a:spcPct val="100000"/>
              </a:lnSpc>
              <a:spcBef>
                <a:spcPts val="1000"/>
              </a:spcBef>
              <a:spcAft>
                <a:spcPts val="0"/>
              </a:spcAft>
              <a:buSzPts val="3000"/>
              <a:buFont typeface="Calibri"/>
              <a:buChar char="○"/>
            </a:pPr>
            <a:r>
              <a:rPr lang="en-CA" sz="3000">
                <a:latin typeface="Calibri"/>
                <a:ea typeface="Calibri"/>
                <a:cs typeface="Calibri"/>
                <a:sym typeface="Calibri"/>
              </a:rPr>
              <a:t>In the moment</a:t>
            </a:r>
            <a:endParaRPr sz="3000">
              <a:latin typeface="Calibri"/>
              <a:ea typeface="Calibri"/>
              <a:cs typeface="Calibri"/>
              <a:sym typeface="Calibri"/>
            </a:endParaRPr>
          </a:p>
          <a:p>
            <a:pPr indent="-419100" lvl="1" marL="914400" rtl="0" algn="l">
              <a:lnSpc>
                <a:spcPct val="100000"/>
              </a:lnSpc>
              <a:spcBef>
                <a:spcPts val="1000"/>
              </a:spcBef>
              <a:spcAft>
                <a:spcPts val="0"/>
              </a:spcAft>
              <a:buSzPts val="3000"/>
              <a:buFont typeface="Calibri"/>
              <a:buChar char="○"/>
            </a:pPr>
            <a:r>
              <a:rPr lang="en-CA" sz="3000">
                <a:latin typeface="Calibri"/>
                <a:ea typeface="Calibri"/>
                <a:cs typeface="Calibri"/>
                <a:sym typeface="Calibri"/>
              </a:rPr>
              <a:t>After class is over</a:t>
            </a:r>
            <a:endParaRPr sz="3000">
              <a:latin typeface="Calibri"/>
              <a:ea typeface="Calibri"/>
              <a:cs typeface="Calibri"/>
              <a:sym typeface="Calibri"/>
            </a:endParaRPr>
          </a:p>
          <a:p>
            <a:pPr indent="-419100" lvl="1" marL="914400" rtl="0" algn="l">
              <a:lnSpc>
                <a:spcPct val="100000"/>
              </a:lnSpc>
              <a:spcBef>
                <a:spcPts val="1000"/>
              </a:spcBef>
              <a:spcAft>
                <a:spcPts val="0"/>
              </a:spcAft>
              <a:buSzPts val="3000"/>
              <a:buFont typeface="Calibri"/>
              <a:buChar char="○"/>
            </a:pPr>
            <a:r>
              <a:rPr lang="en-CA" sz="3000">
                <a:latin typeface="Calibri"/>
                <a:ea typeface="Calibri"/>
                <a:cs typeface="Calibri"/>
                <a:sym typeface="Calibri"/>
              </a:rPr>
              <a:t>Before the next time</a:t>
            </a:r>
            <a:endParaRPr sz="3000">
              <a:latin typeface="Calibri"/>
              <a:ea typeface="Calibri"/>
              <a:cs typeface="Calibri"/>
              <a:sym typeface="Calibri"/>
            </a:endParaRPr>
          </a:p>
          <a:p>
            <a:pPr indent="0" lvl="0" marL="0" rtl="0" algn="l">
              <a:lnSpc>
                <a:spcPct val="100000"/>
              </a:lnSpc>
              <a:spcBef>
                <a:spcPts val="1000"/>
              </a:spcBef>
              <a:spcAft>
                <a:spcPts val="0"/>
              </a:spcAft>
              <a:buNone/>
            </a:pPr>
            <a:r>
              <a:t/>
            </a:r>
            <a:endParaRPr sz="2100">
              <a:latin typeface="Calibri"/>
              <a:ea typeface="Calibri"/>
              <a:cs typeface="Calibri"/>
              <a:sym typeface="Calibri"/>
            </a:endParaRPr>
          </a:p>
          <a:p>
            <a:pPr indent="0" lvl="0" marL="0" rtl="0" algn="l">
              <a:lnSpc>
                <a:spcPct val="100000"/>
              </a:lnSpc>
              <a:spcBef>
                <a:spcPts val="0"/>
              </a:spcBef>
              <a:spcAft>
                <a:spcPts val="0"/>
              </a:spcAft>
              <a:buNone/>
            </a:pPr>
            <a:r>
              <a:t/>
            </a:r>
            <a:endParaRPr sz="2100">
              <a:latin typeface="Calibri"/>
              <a:ea typeface="Calibri"/>
              <a:cs typeface="Calibri"/>
              <a:sym typeface="Calibri"/>
            </a:endParaRPr>
          </a:p>
        </p:txBody>
      </p:sp>
      <p:pic>
        <p:nvPicPr>
          <p:cNvPr id="185" name="Google Shape;185;p32"/>
          <p:cNvPicPr preferRelativeResize="0"/>
          <p:nvPr/>
        </p:nvPicPr>
        <p:blipFill>
          <a:blip r:embed="rId3">
            <a:alphaModFix/>
          </a:blip>
          <a:stretch>
            <a:fillRect/>
          </a:stretch>
        </p:blipFill>
        <p:spPr>
          <a:xfrm>
            <a:off x="6504400" y="4390925"/>
            <a:ext cx="2380000" cy="2333725"/>
          </a:xfrm>
          <a:prstGeom prst="rect">
            <a:avLst/>
          </a:prstGeom>
          <a:noFill/>
          <a:ln>
            <a:noFill/>
          </a:ln>
        </p:spPr>
      </p:pic>
      <p:pic>
        <p:nvPicPr>
          <p:cNvPr id="186" name="Google Shape;186;p32"/>
          <p:cNvPicPr preferRelativeResize="0"/>
          <p:nvPr/>
        </p:nvPicPr>
        <p:blipFill>
          <a:blip r:embed="rId4">
            <a:alphaModFix/>
          </a:blip>
          <a:stretch>
            <a:fillRect/>
          </a:stretch>
        </p:blipFill>
        <p:spPr>
          <a:xfrm rot="10800000">
            <a:off x="8438625" y="1614625"/>
            <a:ext cx="2879575" cy="2823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idx="4294967295" type="title"/>
          </p:nvPr>
        </p:nvSpPr>
        <p:spPr>
          <a:xfrm>
            <a:off x="838200" y="365125"/>
            <a:ext cx="10515600" cy="13257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None/>
            </a:pPr>
            <a:r>
              <a:rPr lang="en-CA"/>
              <a:t>What is a Controversial </a:t>
            </a:r>
            <a:r>
              <a:rPr lang="en-CA"/>
              <a:t>Issue?</a:t>
            </a:r>
            <a:endParaRPr b="1">
              <a:latin typeface="Calibri"/>
              <a:ea typeface="Calibri"/>
              <a:cs typeface="Calibri"/>
              <a:sym typeface="Calibri"/>
            </a:endParaRPr>
          </a:p>
        </p:txBody>
      </p:sp>
      <p:sp>
        <p:nvSpPr>
          <p:cNvPr id="71" name="Google Shape;71;p15"/>
          <p:cNvSpPr txBox="1"/>
          <p:nvPr>
            <p:ph idx="4294967295" type="body"/>
          </p:nvPr>
        </p:nvSpPr>
        <p:spPr>
          <a:xfrm>
            <a:off x="838200" y="1825625"/>
            <a:ext cx="9814200" cy="4351200"/>
          </a:xfrm>
          <a:prstGeom prst="rect">
            <a:avLst/>
          </a:prstGeom>
        </p:spPr>
        <p:txBody>
          <a:bodyPr anchorCtr="0" anchor="t" bIns="121900" lIns="121900" spcFirstLastPara="1" rIns="121900" wrap="square" tIns="121900">
            <a:normAutofit/>
          </a:bodyPr>
          <a:lstStyle/>
          <a:p>
            <a:pPr indent="-381000" lvl="0" marL="457200" rtl="0" algn="l">
              <a:spcBef>
                <a:spcPts val="0"/>
              </a:spcBef>
              <a:spcAft>
                <a:spcPts val="0"/>
              </a:spcAft>
              <a:buSzPts val="2400"/>
              <a:buFont typeface="Calibri"/>
              <a:buChar char="●"/>
            </a:pPr>
            <a:r>
              <a:rPr lang="en-CA">
                <a:latin typeface="Calibri"/>
                <a:ea typeface="Calibri"/>
                <a:cs typeface="Calibri"/>
                <a:sym typeface="Calibri"/>
              </a:rPr>
              <a:t>An </a:t>
            </a:r>
            <a:r>
              <a:rPr i="1" lang="en-CA">
                <a:latin typeface="Calibri"/>
                <a:ea typeface="Calibri"/>
                <a:cs typeface="Calibri"/>
                <a:sym typeface="Calibri"/>
              </a:rPr>
              <a:t>authentic</a:t>
            </a:r>
            <a:r>
              <a:rPr lang="en-CA">
                <a:latin typeface="Calibri"/>
                <a:ea typeface="Calibri"/>
                <a:cs typeface="Calibri"/>
                <a:sym typeface="Calibri"/>
              </a:rPr>
              <a:t> topic that is likely to give rise to multiple and competing answers (Diana Hess, </a:t>
            </a:r>
            <a:r>
              <a:rPr i="1" lang="en-CA">
                <a:latin typeface="Calibri"/>
                <a:ea typeface="Calibri"/>
                <a:cs typeface="Calibri"/>
                <a:sym typeface="Calibri"/>
              </a:rPr>
              <a:t>Controversy in the Classroom</a:t>
            </a:r>
            <a:r>
              <a:rPr lang="en-CA">
                <a:latin typeface="Calibri"/>
                <a:ea typeface="Calibri"/>
                <a:cs typeface="Calibri"/>
                <a:sym typeface="Calibri"/>
              </a:rPr>
              <a:t>)</a:t>
            </a:r>
            <a:endParaRPr>
              <a:latin typeface="Calibri"/>
              <a:ea typeface="Calibri"/>
              <a:cs typeface="Calibri"/>
              <a:sym typeface="Calibri"/>
            </a:endParaRPr>
          </a:p>
          <a:p>
            <a:pPr indent="-381000" lvl="0" marL="457200" rtl="0" algn="l">
              <a:spcBef>
                <a:spcPts val="1000"/>
              </a:spcBef>
              <a:spcAft>
                <a:spcPts val="0"/>
              </a:spcAft>
              <a:buSzPts val="2400"/>
              <a:buFont typeface="Calibri"/>
              <a:buChar char="●"/>
            </a:pPr>
            <a:r>
              <a:rPr lang="en-CA">
                <a:latin typeface="Calibri"/>
                <a:ea typeface="Calibri"/>
                <a:cs typeface="Calibri"/>
                <a:sym typeface="Calibri"/>
              </a:rPr>
              <a:t>Controversial </a:t>
            </a:r>
            <a:r>
              <a:rPr i="1" lang="en-CA">
                <a:latin typeface="Calibri"/>
                <a:ea typeface="Calibri"/>
                <a:cs typeface="Calibri"/>
                <a:sym typeface="Calibri"/>
              </a:rPr>
              <a:t>political issues</a:t>
            </a:r>
            <a:r>
              <a:rPr lang="en-CA">
                <a:latin typeface="Calibri"/>
                <a:ea typeface="Calibri"/>
                <a:cs typeface="Calibri"/>
                <a:sym typeface="Calibri"/>
              </a:rPr>
              <a:t> relate to matters of public policy (i.e.  questions about how we should live together as a public)</a:t>
            </a:r>
            <a:endParaRPr>
              <a:latin typeface="Calibri"/>
              <a:ea typeface="Calibri"/>
              <a:cs typeface="Calibri"/>
              <a:sym typeface="Calibri"/>
            </a:endParaRPr>
          </a:p>
          <a:p>
            <a:pPr indent="-381000" lvl="0" marL="457200" rtl="0" algn="l">
              <a:spcBef>
                <a:spcPts val="1000"/>
              </a:spcBef>
              <a:spcAft>
                <a:spcPts val="0"/>
              </a:spcAft>
              <a:buSzPts val="2400"/>
              <a:buFont typeface="Calibri"/>
              <a:buChar char="●"/>
            </a:pPr>
            <a:r>
              <a:rPr lang="en-CA">
                <a:latin typeface="Calibri"/>
                <a:ea typeface="Calibri"/>
                <a:cs typeface="Calibri"/>
                <a:sym typeface="Calibri"/>
              </a:rPr>
              <a:t>Any issue can be controversial — and you can use less charged, lower stakes issues to build the skills and habits of constructive discussion</a:t>
            </a:r>
            <a:br>
              <a:rPr lang="en-CA">
                <a:latin typeface="Calibri"/>
                <a:ea typeface="Calibri"/>
                <a:cs typeface="Calibri"/>
                <a:sym typeface="Calibri"/>
              </a:rPr>
            </a:br>
            <a:endParaRPr>
              <a:latin typeface="Calibri"/>
              <a:ea typeface="Calibri"/>
              <a:cs typeface="Calibri"/>
              <a:sym typeface="Calibri"/>
            </a:endParaRPr>
          </a:p>
          <a:p>
            <a:pPr indent="0" lvl="0" marL="457200" rtl="0" algn="l">
              <a:spcBef>
                <a:spcPts val="1000"/>
              </a:spcBef>
              <a:spcAft>
                <a:spcPts val="1600"/>
              </a:spcAft>
              <a:buNone/>
            </a:pPr>
            <a:r>
              <a:t/>
            </a:r>
            <a:endParaRPr>
              <a:latin typeface="Calibri"/>
              <a:ea typeface="Calibri"/>
              <a:cs typeface="Calibri"/>
              <a:sym typeface="Calibri"/>
            </a:endParaRPr>
          </a:p>
        </p:txBody>
      </p:sp>
      <p:pic>
        <p:nvPicPr>
          <p:cNvPr id="72" name="Google Shape;72;p15"/>
          <p:cNvPicPr preferRelativeResize="0"/>
          <p:nvPr/>
        </p:nvPicPr>
        <p:blipFill>
          <a:blip r:embed="rId3">
            <a:alphaModFix/>
          </a:blip>
          <a:stretch>
            <a:fillRect/>
          </a:stretch>
        </p:blipFill>
        <p:spPr>
          <a:xfrm rot="-5400000">
            <a:off x="9233650" y="4805700"/>
            <a:ext cx="4865975" cy="4771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0" st="0"/>
                                            </p:txEl>
                                          </p:spTgt>
                                        </p:tgtEl>
                                        <p:attrNameLst>
                                          <p:attrName>style.visibility</p:attrName>
                                        </p:attrNameLst>
                                      </p:cBhvr>
                                      <p:to>
                                        <p:strVal val="visible"/>
                                      </p:to>
                                    </p:set>
                                    <p:animEffect filter="fade" transition="in">
                                      <p:cBhvr>
                                        <p:cTn dur="1000"/>
                                        <p:tgtEl>
                                          <p:spTgt spid="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1" st="1"/>
                                            </p:txEl>
                                          </p:spTgt>
                                        </p:tgtEl>
                                        <p:attrNameLst>
                                          <p:attrName>style.visibility</p:attrName>
                                        </p:attrNameLst>
                                      </p:cBhvr>
                                      <p:to>
                                        <p:strVal val="visible"/>
                                      </p:to>
                                    </p:set>
                                    <p:animEffect filter="fade" transition="in">
                                      <p:cBhvr>
                                        <p:cTn dur="1000"/>
                                        <p:tgtEl>
                                          <p:spTgt spid="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2" st="2"/>
                                            </p:txEl>
                                          </p:spTgt>
                                        </p:tgtEl>
                                        <p:attrNameLst>
                                          <p:attrName>style.visibility</p:attrName>
                                        </p:attrNameLst>
                                      </p:cBhvr>
                                      <p:to>
                                        <p:strVal val="visible"/>
                                      </p:to>
                                    </p:set>
                                    <p:animEffect filter="fade" transition="in">
                                      <p:cBhvr>
                                        <p:cTn dur="1000"/>
                                        <p:tgtEl>
                                          <p:spTgt spid="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3" st="3"/>
                                            </p:txEl>
                                          </p:spTgt>
                                        </p:tgtEl>
                                        <p:attrNameLst>
                                          <p:attrName>style.visibility</p:attrName>
                                        </p:attrNameLst>
                                      </p:cBhvr>
                                      <p:to>
                                        <p:strVal val="visible"/>
                                      </p:to>
                                    </p:set>
                                    <p:animEffect filter="fade" transition="in">
                                      <p:cBhvr>
                                        <p:cTn dur="1000"/>
                                        <p:tgtEl>
                                          <p:spTgt spid="7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idx="4294967295" type="title"/>
          </p:nvPr>
        </p:nvSpPr>
        <p:spPr>
          <a:xfrm>
            <a:off x="633650" y="731400"/>
            <a:ext cx="11388600" cy="13749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CA" sz="3900"/>
              <a:t>What’s a controversial issue you might want to discuss in your class?</a:t>
            </a:r>
            <a:endParaRPr sz="3900"/>
          </a:p>
        </p:txBody>
      </p:sp>
      <p:pic>
        <p:nvPicPr>
          <p:cNvPr id="78" name="Google Shape;78;p16"/>
          <p:cNvPicPr preferRelativeResize="0"/>
          <p:nvPr/>
        </p:nvPicPr>
        <p:blipFill rotWithShape="1">
          <a:blip r:embed="rId3">
            <a:alphaModFix/>
          </a:blip>
          <a:srcRect b="31041" l="0" r="0" t="9537"/>
          <a:stretch/>
        </p:blipFill>
        <p:spPr>
          <a:xfrm>
            <a:off x="12413800" y="1114000"/>
            <a:ext cx="9531626" cy="4119875"/>
          </a:xfrm>
          <a:prstGeom prst="rect">
            <a:avLst/>
          </a:prstGeom>
          <a:noFill/>
          <a:ln>
            <a:noFill/>
          </a:ln>
        </p:spPr>
      </p:pic>
      <p:pic>
        <p:nvPicPr>
          <p:cNvPr id="79" name="Google Shape;79;p16"/>
          <p:cNvPicPr preferRelativeResize="0"/>
          <p:nvPr/>
        </p:nvPicPr>
        <p:blipFill>
          <a:blip r:embed="rId4">
            <a:alphaModFix/>
          </a:blip>
          <a:stretch>
            <a:fillRect/>
          </a:stretch>
        </p:blipFill>
        <p:spPr>
          <a:xfrm>
            <a:off x="2290250" y="2044313"/>
            <a:ext cx="7611498" cy="4023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3" name="Shape 83"/>
        <p:cNvGrpSpPr/>
        <p:nvPr/>
      </p:nvGrpSpPr>
      <p:grpSpPr>
        <a:xfrm>
          <a:off x="0" y="0"/>
          <a:ext cx="0" cy="0"/>
          <a:chOff x="0" y="0"/>
          <a:chExt cx="0" cy="0"/>
        </a:xfrm>
      </p:grpSpPr>
      <p:pic>
        <p:nvPicPr>
          <p:cNvPr descr="poll-type-id" id="84" name="Google Shape;84;p17">
            <a:hlinkClick r:id="rId3"/>
          </p:cNvPr>
          <p:cNvPicPr preferRelativeResize="0"/>
          <p:nvPr/>
        </p:nvPicPr>
        <p:blipFill>
          <a:blip r:embed="rId4">
            <a:alphaModFix/>
          </a:blip>
          <a:stretch>
            <a:fillRect/>
          </a:stretch>
        </p:blipFill>
        <p:spPr>
          <a:xfrm>
            <a:off x="508000" y="2209800"/>
            <a:ext cx="2438400" cy="2438400"/>
          </a:xfrm>
          <a:prstGeom prst="rect">
            <a:avLst/>
          </a:prstGeom>
          <a:noFill/>
          <a:ln>
            <a:noFill/>
          </a:ln>
        </p:spPr>
      </p:pic>
      <p:pic>
        <p:nvPicPr>
          <p:cNvPr descr="logo-id" id="85" name="Google Shape;85;p17">
            <a:hlinkClick r:id="rId5"/>
          </p:cNvPr>
          <p:cNvPicPr preferRelativeResize="0"/>
          <p:nvPr/>
        </p:nvPicPr>
        <p:blipFill>
          <a:blip r:embed="rId6">
            <a:alphaModFix/>
          </a:blip>
          <a:stretch>
            <a:fillRect/>
          </a:stretch>
        </p:blipFill>
        <p:spPr>
          <a:xfrm>
            <a:off x="3228269" y="508000"/>
            <a:ext cx="1166001" cy="510125"/>
          </a:xfrm>
          <a:prstGeom prst="rect">
            <a:avLst/>
          </a:prstGeom>
          <a:noFill/>
          <a:ln>
            <a:noFill/>
          </a:ln>
        </p:spPr>
      </p:pic>
      <p:sp>
        <p:nvSpPr>
          <p:cNvPr descr="title-id" id="86" name="Google Shape;86;p17"/>
          <p:cNvSpPr txBox="1"/>
          <p:nvPr/>
        </p:nvSpPr>
        <p:spPr>
          <a:xfrm>
            <a:off x="3200400" y="2571750"/>
            <a:ext cx="84837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CA" sz="3600">
                <a:solidFill>
                  <a:srgbClr val="5B5B5B"/>
                </a:solidFill>
                <a:latin typeface="Roboto"/>
                <a:ea typeface="Roboto"/>
                <a:cs typeface="Roboto"/>
                <a:sym typeface="Roboto"/>
              </a:rPr>
              <a:t>What’s a challenging issue you might want to discuss in your class?</a:t>
            </a:r>
            <a:endParaRPr b="1" sz="3600">
              <a:solidFill>
                <a:srgbClr val="5B5B5B"/>
              </a:solidFill>
              <a:latin typeface="Roboto"/>
              <a:ea typeface="Roboto"/>
              <a:cs typeface="Roboto"/>
              <a:sym typeface="Roboto"/>
            </a:endParaRPr>
          </a:p>
        </p:txBody>
      </p:sp>
      <p:sp>
        <p:nvSpPr>
          <p:cNvPr descr="footer-id" id="87" name="Google Shape;87;p17"/>
          <p:cNvSpPr txBox="1"/>
          <p:nvPr/>
        </p:nvSpPr>
        <p:spPr>
          <a:xfrm>
            <a:off x="3200400" y="6096000"/>
            <a:ext cx="8737500" cy="51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CA" sz="1300">
                <a:solidFill>
                  <a:srgbClr val="5B5B5B"/>
                </a:solidFill>
                <a:latin typeface="Roboto"/>
                <a:ea typeface="Roboto"/>
                <a:cs typeface="Roboto"/>
                <a:sym typeface="Roboto"/>
              </a:rPr>
              <a:t>ⓘ</a:t>
            </a:r>
            <a:r>
              <a:rPr lang="en-CA">
                <a:solidFill>
                  <a:srgbClr val="5B5B5B"/>
                </a:solidFill>
                <a:latin typeface="Roboto"/>
                <a:ea typeface="Roboto"/>
                <a:cs typeface="Roboto"/>
                <a:sym typeface="Roboto"/>
              </a:rPr>
              <a:t> Start presenting to display the poll results on this slide.</a:t>
            </a:r>
            <a:endParaRPr>
              <a:solidFill>
                <a:srgbClr val="5B5B5B"/>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idx="4294967295" type="title"/>
          </p:nvPr>
        </p:nvSpPr>
        <p:spPr>
          <a:xfrm>
            <a:off x="838200" y="365125"/>
            <a:ext cx="10515600" cy="13257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None/>
            </a:pPr>
            <a:r>
              <a:rPr lang="en-CA"/>
              <a:t>Choosing a Topic</a:t>
            </a:r>
            <a:endParaRPr b="1">
              <a:latin typeface="Calibri"/>
              <a:ea typeface="Calibri"/>
              <a:cs typeface="Calibri"/>
              <a:sym typeface="Calibri"/>
            </a:endParaRPr>
          </a:p>
        </p:txBody>
      </p:sp>
      <p:sp>
        <p:nvSpPr>
          <p:cNvPr id="93" name="Google Shape;93;p18"/>
          <p:cNvSpPr txBox="1"/>
          <p:nvPr>
            <p:ph idx="4294967295" type="body"/>
          </p:nvPr>
        </p:nvSpPr>
        <p:spPr>
          <a:xfrm>
            <a:off x="838200" y="1630250"/>
            <a:ext cx="9725100" cy="4613700"/>
          </a:xfrm>
          <a:prstGeom prst="rect">
            <a:avLst/>
          </a:prstGeom>
        </p:spPr>
        <p:txBody>
          <a:bodyPr anchorCtr="0" anchor="t" bIns="121900" lIns="121900" spcFirstLastPara="1" rIns="121900" wrap="square" tIns="121900">
            <a:normAutofit fontScale="92500" lnSpcReduction="20000"/>
          </a:bodyPr>
          <a:lstStyle/>
          <a:p>
            <a:pPr indent="-369570" lvl="0" marL="457200" rtl="0" algn="l">
              <a:spcBef>
                <a:spcPts val="0"/>
              </a:spcBef>
              <a:spcAft>
                <a:spcPts val="0"/>
              </a:spcAft>
              <a:buSzPct val="100000"/>
              <a:buFont typeface="Calibri"/>
              <a:buChar char="●"/>
            </a:pPr>
            <a:r>
              <a:rPr lang="en-CA">
                <a:latin typeface="Calibri"/>
                <a:ea typeface="Calibri"/>
                <a:cs typeface="Calibri"/>
                <a:sym typeface="Calibri"/>
              </a:rPr>
              <a:t>Choose an </a:t>
            </a:r>
            <a:r>
              <a:rPr i="1" lang="en-CA">
                <a:latin typeface="Calibri"/>
                <a:ea typeface="Calibri"/>
                <a:cs typeface="Calibri"/>
                <a:sym typeface="Calibri"/>
              </a:rPr>
              <a:t>open</a:t>
            </a:r>
            <a:r>
              <a:rPr lang="en-CA">
                <a:latin typeface="Calibri"/>
                <a:ea typeface="Calibri"/>
                <a:cs typeface="Calibri"/>
                <a:sym typeface="Calibri"/>
              </a:rPr>
              <a:t> topic — one that is currently a matter of live dispute</a:t>
            </a:r>
            <a:endParaRPr>
              <a:latin typeface="Calibri"/>
              <a:ea typeface="Calibri"/>
              <a:cs typeface="Calibri"/>
              <a:sym typeface="Calibri"/>
            </a:endParaRPr>
          </a:p>
          <a:p>
            <a:pPr indent="-357822" lvl="1" marL="1371600" rtl="0" algn="l">
              <a:spcBef>
                <a:spcPts val="1000"/>
              </a:spcBef>
              <a:spcAft>
                <a:spcPts val="0"/>
              </a:spcAft>
              <a:buSzPct val="100000"/>
              <a:buFont typeface="Calibri"/>
              <a:buChar char="○"/>
            </a:pPr>
            <a:r>
              <a:rPr lang="en-CA" sz="2200">
                <a:latin typeface="Calibri"/>
                <a:ea typeface="Calibri"/>
                <a:cs typeface="Calibri"/>
                <a:sym typeface="Calibri"/>
              </a:rPr>
              <a:t>i.e.”Should voting be mandatory?” (open) vs. “Should women have the right to vote?” (settled)</a:t>
            </a:r>
            <a:endParaRPr sz="2200">
              <a:latin typeface="Calibri"/>
              <a:ea typeface="Calibri"/>
              <a:cs typeface="Calibri"/>
              <a:sym typeface="Calibri"/>
            </a:endParaRPr>
          </a:p>
          <a:p>
            <a:pPr indent="-369570" lvl="0" marL="457200" rtl="0" algn="l">
              <a:spcBef>
                <a:spcPts val="1000"/>
              </a:spcBef>
              <a:spcAft>
                <a:spcPts val="0"/>
              </a:spcAft>
              <a:buSzPct val="100000"/>
              <a:buFont typeface="Calibri"/>
              <a:buChar char="●"/>
            </a:pPr>
            <a:r>
              <a:rPr lang="en-CA">
                <a:latin typeface="Calibri"/>
                <a:ea typeface="Calibri"/>
                <a:cs typeface="Calibri"/>
                <a:sym typeface="Calibri"/>
              </a:rPr>
              <a:t>Choose a topic that relates directly to your curriculum</a:t>
            </a:r>
            <a:endParaRPr>
              <a:latin typeface="Calibri"/>
              <a:ea typeface="Calibri"/>
              <a:cs typeface="Calibri"/>
              <a:sym typeface="Calibri"/>
            </a:endParaRPr>
          </a:p>
          <a:p>
            <a:pPr indent="-369570" lvl="0" marL="457200" rtl="0" algn="l">
              <a:spcBef>
                <a:spcPts val="1000"/>
              </a:spcBef>
              <a:spcAft>
                <a:spcPts val="0"/>
              </a:spcAft>
              <a:buSzPct val="100000"/>
              <a:buFont typeface="Calibri"/>
              <a:buChar char="●"/>
            </a:pPr>
            <a:r>
              <a:rPr lang="en-CA">
                <a:latin typeface="Calibri"/>
                <a:ea typeface="Calibri"/>
                <a:cs typeface="Calibri"/>
                <a:sym typeface="Calibri"/>
              </a:rPr>
              <a:t>Reflect on what topics are appropriate for your students and your classroom dynamics</a:t>
            </a:r>
            <a:endParaRPr>
              <a:latin typeface="Calibri"/>
              <a:ea typeface="Calibri"/>
              <a:cs typeface="Calibri"/>
              <a:sym typeface="Calibri"/>
            </a:endParaRPr>
          </a:p>
          <a:p>
            <a:pPr indent="-369570" lvl="0" marL="457200" rtl="0" algn="l">
              <a:spcBef>
                <a:spcPts val="1000"/>
              </a:spcBef>
              <a:spcAft>
                <a:spcPts val="0"/>
              </a:spcAft>
              <a:buSzPct val="100000"/>
              <a:buFont typeface="Calibri"/>
              <a:buChar char="●"/>
            </a:pPr>
            <a:r>
              <a:rPr lang="en-CA">
                <a:latin typeface="Calibri"/>
                <a:ea typeface="Calibri"/>
                <a:cs typeface="Calibri"/>
                <a:sym typeface="Calibri"/>
              </a:rPr>
              <a:t>Once you’ve chosen a topic, narrow it into a specific issue for discussion</a:t>
            </a:r>
            <a:endParaRPr>
              <a:latin typeface="Calibri"/>
              <a:ea typeface="Calibri"/>
              <a:cs typeface="Calibri"/>
              <a:sym typeface="Calibri"/>
            </a:endParaRPr>
          </a:p>
          <a:p>
            <a:pPr indent="-357822" lvl="1" marL="1371600" rtl="0" algn="l">
              <a:spcBef>
                <a:spcPts val="1000"/>
              </a:spcBef>
              <a:spcAft>
                <a:spcPts val="0"/>
              </a:spcAft>
              <a:buSzPct val="100000"/>
              <a:buFont typeface="Calibri"/>
              <a:buChar char="○"/>
            </a:pPr>
            <a:r>
              <a:rPr lang="en-CA" sz="2200">
                <a:latin typeface="Calibri"/>
                <a:ea typeface="Calibri"/>
                <a:cs typeface="Calibri"/>
                <a:sym typeface="Calibri"/>
              </a:rPr>
              <a:t>i.e “What role should the government play (if any) in reducing carbon emissions?” (narrow) vs.  “What should we do about climate change?” (too broad)</a:t>
            </a:r>
            <a:endParaRPr sz="2200">
              <a:latin typeface="Calibri"/>
              <a:ea typeface="Calibri"/>
              <a:cs typeface="Calibri"/>
              <a:sym typeface="Calibri"/>
            </a:endParaRPr>
          </a:p>
          <a:p>
            <a:pPr indent="0" lvl="0" marL="0" rtl="0" algn="l">
              <a:spcBef>
                <a:spcPts val="1600"/>
              </a:spcBef>
              <a:spcAft>
                <a:spcPts val="160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0" st="0"/>
                                            </p:txEl>
                                          </p:spTgt>
                                        </p:tgtEl>
                                        <p:attrNameLst>
                                          <p:attrName>style.visibility</p:attrName>
                                        </p:attrNameLst>
                                      </p:cBhvr>
                                      <p:to>
                                        <p:strVal val="visible"/>
                                      </p:to>
                                    </p:set>
                                    <p:animEffect filter="fade" transition="in">
                                      <p:cBhvr>
                                        <p:cTn dur="1000"/>
                                        <p:tgtEl>
                                          <p:spTgt spid="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1" st="1"/>
                                            </p:txEl>
                                          </p:spTgt>
                                        </p:tgtEl>
                                        <p:attrNameLst>
                                          <p:attrName>style.visibility</p:attrName>
                                        </p:attrNameLst>
                                      </p:cBhvr>
                                      <p:to>
                                        <p:strVal val="visible"/>
                                      </p:to>
                                    </p:set>
                                    <p:animEffect filter="fade" transition="in">
                                      <p:cBhvr>
                                        <p:cTn dur="1000"/>
                                        <p:tgtEl>
                                          <p:spTgt spid="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2" st="2"/>
                                            </p:txEl>
                                          </p:spTgt>
                                        </p:tgtEl>
                                        <p:attrNameLst>
                                          <p:attrName>style.visibility</p:attrName>
                                        </p:attrNameLst>
                                      </p:cBhvr>
                                      <p:to>
                                        <p:strVal val="visible"/>
                                      </p:to>
                                    </p:set>
                                    <p:animEffect filter="fade" transition="in">
                                      <p:cBhvr>
                                        <p:cTn dur="1000"/>
                                        <p:tgtEl>
                                          <p:spTgt spid="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3" st="3"/>
                                            </p:txEl>
                                          </p:spTgt>
                                        </p:tgtEl>
                                        <p:attrNameLst>
                                          <p:attrName>style.visibility</p:attrName>
                                        </p:attrNameLst>
                                      </p:cBhvr>
                                      <p:to>
                                        <p:strVal val="visible"/>
                                      </p:to>
                                    </p:set>
                                    <p:animEffect filter="fade" transition="in">
                                      <p:cBhvr>
                                        <p:cTn dur="1000"/>
                                        <p:tgtEl>
                                          <p:spTgt spid="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4" st="4"/>
                                            </p:txEl>
                                          </p:spTgt>
                                        </p:tgtEl>
                                        <p:attrNameLst>
                                          <p:attrName>style.visibility</p:attrName>
                                        </p:attrNameLst>
                                      </p:cBhvr>
                                      <p:to>
                                        <p:strVal val="visible"/>
                                      </p:to>
                                    </p:set>
                                    <p:animEffect filter="fade" transition="in">
                                      <p:cBhvr>
                                        <p:cTn dur="1000"/>
                                        <p:tgtEl>
                                          <p:spTgt spid="9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5" st="5"/>
                                            </p:txEl>
                                          </p:spTgt>
                                        </p:tgtEl>
                                        <p:attrNameLst>
                                          <p:attrName>style.visibility</p:attrName>
                                        </p:attrNameLst>
                                      </p:cBhvr>
                                      <p:to>
                                        <p:strVal val="visible"/>
                                      </p:to>
                                    </p:set>
                                    <p:animEffect filter="fade" transition="in">
                                      <p:cBhvr>
                                        <p:cTn dur="1000"/>
                                        <p:tgtEl>
                                          <p:spTgt spid="9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6" st="6"/>
                                            </p:txEl>
                                          </p:spTgt>
                                        </p:tgtEl>
                                        <p:attrNameLst>
                                          <p:attrName>style.visibility</p:attrName>
                                        </p:attrNameLst>
                                      </p:cBhvr>
                                      <p:to>
                                        <p:strVal val="visible"/>
                                      </p:to>
                                    </p:set>
                                    <p:animEffect filter="fade" transition="in">
                                      <p:cBhvr>
                                        <p:cTn dur="1000"/>
                                        <p:tgtEl>
                                          <p:spTgt spid="9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idx="4294967295" type="title"/>
          </p:nvPr>
        </p:nvSpPr>
        <p:spPr>
          <a:xfrm>
            <a:off x="838200" y="365125"/>
            <a:ext cx="10515600" cy="13257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None/>
            </a:pPr>
            <a:r>
              <a:rPr lang="en-CA"/>
              <a:t>Preparing for Discussion</a:t>
            </a:r>
            <a:endParaRPr b="1">
              <a:latin typeface="Calibri"/>
              <a:ea typeface="Calibri"/>
              <a:cs typeface="Calibri"/>
              <a:sym typeface="Calibri"/>
            </a:endParaRPr>
          </a:p>
        </p:txBody>
      </p:sp>
      <p:sp>
        <p:nvSpPr>
          <p:cNvPr id="99" name="Google Shape;99;p19"/>
          <p:cNvSpPr txBox="1"/>
          <p:nvPr>
            <p:ph idx="4294967295" type="body"/>
          </p:nvPr>
        </p:nvSpPr>
        <p:spPr>
          <a:xfrm>
            <a:off x="838200" y="1825625"/>
            <a:ext cx="9814200" cy="4351200"/>
          </a:xfrm>
          <a:prstGeom prst="rect">
            <a:avLst/>
          </a:prstGeom>
        </p:spPr>
        <p:txBody>
          <a:bodyPr anchorCtr="0" anchor="t" bIns="121900" lIns="121900" spcFirstLastPara="1" rIns="121900" wrap="square" tIns="121900">
            <a:normAutofit/>
          </a:bodyPr>
          <a:lstStyle/>
          <a:p>
            <a:pPr indent="-381000" lvl="0" marL="457200" rtl="0" algn="l">
              <a:lnSpc>
                <a:spcPct val="100000"/>
              </a:lnSpc>
              <a:spcBef>
                <a:spcPts val="1000"/>
              </a:spcBef>
              <a:spcAft>
                <a:spcPts val="0"/>
              </a:spcAft>
              <a:buSzPts val="2400"/>
              <a:buFont typeface="Calibri"/>
              <a:buChar char="●"/>
            </a:pPr>
            <a:r>
              <a:rPr lang="en-CA">
                <a:latin typeface="Calibri"/>
                <a:ea typeface="Calibri"/>
                <a:cs typeface="Calibri"/>
                <a:sym typeface="Calibri"/>
              </a:rPr>
              <a:t>Choose a discussion protocol to create structure and foster inclusive participation</a:t>
            </a:r>
            <a:endParaRPr>
              <a:latin typeface="Calibri"/>
              <a:ea typeface="Calibri"/>
              <a:cs typeface="Calibri"/>
              <a:sym typeface="Calibri"/>
            </a:endParaRPr>
          </a:p>
          <a:p>
            <a:pPr indent="-381000" lvl="0" marL="457200" rtl="0" algn="l">
              <a:lnSpc>
                <a:spcPct val="100000"/>
              </a:lnSpc>
              <a:spcBef>
                <a:spcPts val="1000"/>
              </a:spcBef>
              <a:spcAft>
                <a:spcPts val="0"/>
              </a:spcAft>
              <a:buSzPts val="2400"/>
              <a:buFont typeface="Calibri"/>
              <a:buChar char="●"/>
            </a:pPr>
            <a:r>
              <a:rPr lang="en-CA">
                <a:latin typeface="Calibri"/>
                <a:ea typeface="Calibri"/>
                <a:cs typeface="Calibri"/>
                <a:sym typeface="Calibri"/>
              </a:rPr>
              <a:t>Assign pre-reading or schedule the discussion for the end of a unit to ensure that the discussion is informed</a:t>
            </a:r>
            <a:endParaRPr>
              <a:latin typeface="Calibri"/>
              <a:ea typeface="Calibri"/>
              <a:cs typeface="Calibri"/>
              <a:sym typeface="Calibri"/>
            </a:endParaRPr>
          </a:p>
          <a:p>
            <a:pPr indent="-381000" lvl="0" marL="457200" rtl="0" algn="l">
              <a:lnSpc>
                <a:spcPct val="100000"/>
              </a:lnSpc>
              <a:spcBef>
                <a:spcPts val="1000"/>
              </a:spcBef>
              <a:spcAft>
                <a:spcPts val="0"/>
              </a:spcAft>
              <a:buSzPts val="2400"/>
              <a:buFont typeface="Calibri"/>
              <a:buChar char="●"/>
            </a:pPr>
            <a:r>
              <a:rPr lang="en-CA">
                <a:latin typeface="Calibri"/>
                <a:ea typeface="Calibri"/>
                <a:cs typeface="Calibri"/>
                <a:sym typeface="Calibri"/>
              </a:rPr>
              <a:t>Communicate learning goals and expectations to students</a:t>
            </a:r>
            <a:endParaRPr>
              <a:latin typeface="Calibri"/>
              <a:ea typeface="Calibri"/>
              <a:cs typeface="Calibri"/>
              <a:sym typeface="Calibri"/>
            </a:endParaRPr>
          </a:p>
          <a:p>
            <a:pPr indent="-381000" lvl="0" marL="457200" rtl="0" algn="l">
              <a:lnSpc>
                <a:spcPct val="100000"/>
              </a:lnSpc>
              <a:spcBef>
                <a:spcPts val="1000"/>
              </a:spcBef>
              <a:spcAft>
                <a:spcPts val="0"/>
              </a:spcAft>
              <a:buSzPts val="2400"/>
              <a:buFont typeface="Calibri"/>
              <a:buChar char="●"/>
            </a:pPr>
            <a:r>
              <a:rPr lang="en-CA">
                <a:latin typeface="Calibri"/>
                <a:ea typeface="Calibri"/>
                <a:cs typeface="Calibri"/>
                <a:sym typeface="Calibri"/>
              </a:rPr>
              <a:t>Review class norms before beginning the discussion</a:t>
            </a:r>
            <a:endParaRPr>
              <a:latin typeface="Calibri"/>
              <a:ea typeface="Calibri"/>
              <a:cs typeface="Calibri"/>
              <a:sym typeface="Calibri"/>
            </a:endParaRPr>
          </a:p>
          <a:p>
            <a:pPr indent="0" lvl="0" marL="457200" rtl="0" algn="l">
              <a:spcBef>
                <a:spcPts val="1000"/>
              </a:spcBef>
              <a:spcAft>
                <a:spcPts val="160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animEffect filter="fade" transition="in">
                                      <p:cBhvr>
                                        <p:cTn dur="1000"/>
                                        <p:tgtEl>
                                          <p:spTgt spid="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animEffect filter="fade" transition="in">
                                      <p:cBhvr>
                                        <p:cTn dur="1000"/>
                                        <p:tgtEl>
                                          <p:spTgt spid="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animEffect filter="fade" transition="in">
                                      <p:cBhvr>
                                        <p:cTn dur="1000"/>
                                        <p:tgtEl>
                                          <p:spTgt spid="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3" st="3"/>
                                            </p:txEl>
                                          </p:spTgt>
                                        </p:tgtEl>
                                        <p:attrNameLst>
                                          <p:attrName>style.visibility</p:attrName>
                                        </p:attrNameLst>
                                      </p:cBhvr>
                                      <p:to>
                                        <p:strVal val="visible"/>
                                      </p:to>
                                    </p:set>
                                    <p:animEffect filter="fade" transition="in">
                                      <p:cBhvr>
                                        <p:cTn dur="1000"/>
                                        <p:tgtEl>
                                          <p:spTgt spid="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4" st="4"/>
                                            </p:txEl>
                                          </p:spTgt>
                                        </p:tgtEl>
                                        <p:attrNameLst>
                                          <p:attrName>style.visibility</p:attrName>
                                        </p:attrNameLst>
                                      </p:cBhvr>
                                      <p:to>
                                        <p:strVal val="visible"/>
                                      </p:to>
                                    </p:set>
                                    <p:animEffect filter="fade" transition="in">
                                      <p:cBhvr>
                                        <p:cTn dur="1000"/>
                                        <p:tgtEl>
                                          <p:spTgt spid="9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idx="4294967295" type="title"/>
          </p:nvPr>
        </p:nvSpPr>
        <p:spPr>
          <a:xfrm>
            <a:off x="469200" y="365125"/>
            <a:ext cx="11253600" cy="13257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SzPts val="990"/>
              <a:buNone/>
            </a:pPr>
            <a:r>
              <a:rPr lang="en-CA"/>
              <a:t>Practice</a:t>
            </a:r>
            <a:r>
              <a:rPr lang="en-CA" sz="4000"/>
              <a:t> Protocol: Structured Academic Controversy </a:t>
            </a:r>
            <a:endParaRPr b="1" sz="4000">
              <a:latin typeface="Calibri"/>
              <a:ea typeface="Calibri"/>
              <a:cs typeface="Calibri"/>
              <a:sym typeface="Calibri"/>
            </a:endParaRPr>
          </a:p>
        </p:txBody>
      </p:sp>
      <p:sp>
        <p:nvSpPr>
          <p:cNvPr id="105" name="Google Shape;105;p20"/>
          <p:cNvSpPr txBox="1"/>
          <p:nvPr>
            <p:ph idx="4294967295" type="body"/>
          </p:nvPr>
        </p:nvSpPr>
        <p:spPr>
          <a:xfrm>
            <a:off x="692800" y="1825625"/>
            <a:ext cx="8949300" cy="4351200"/>
          </a:xfrm>
          <a:prstGeom prst="rect">
            <a:avLst/>
          </a:prstGeom>
        </p:spPr>
        <p:txBody>
          <a:bodyPr anchorCtr="0" anchor="t" bIns="121900" lIns="121900" spcFirstLastPara="1" rIns="121900" wrap="square" tIns="121900">
            <a:normAutofit/>
          </a:bodyPr>
          <a:lstStyle/>
          <a:p>
            <a:pPr indent="0" lvl="0" marL="0" rtl="0" algn="l">
              <a:lnSpc>
                <a:spcPct val="100000"/>
              </a:lnSpc>
              <a:spcBef>
                <a:spcPts val="1000"/>
              </a:spcBef>
              <a:spcAft>
                <a:spcPts val="0"/>
              </a:spcAft>
              <a:buNone/>
            </a:pPr>
            <a:r>
              <a:rPr lang="en-CA">
                <a:latin typeface="Calibri"/>
                <a:ea typeface="Calibri"/>
                <a:cs typeface="Calibri"/>
                <a:sym typeface="Calibri"/>
              </a:rPr>
              <a:t>Consider using the SAC protocol when you want students to: </a:t>
            </a:r>
            <a:endParaRPr>
              <a:latin typeface="Calibri"/>
              <a:ea typeface="Calibri"/>
              <a:cs typeface="Calibri"/>
              <a:sym typeface="Calibri"/>
            </a:endParaRPr>
          </a:p>
          <a:p>
            <a:pPr indent="-381000" lvl="0" marL="457200" rtl="0" algn="l">
              <a:lnSpc>
                <a:spcPct val="100000"/>
              </a:lnSpc>
              <a:spcBef>
                <a:spcPts val="1000"/>
              </a:spcBef>
              <a:spcAft>
                <a:spcPts val="0"/>
              </a:spcAft>
              <a:buSzPts val="2400"/>
              <a:buFont typeface="Calibri"/>
              <a:buChar char="●"/>
            </a:pPr>
            <a:r>
              <a:rPr lang="en-CA">
                <a:latin typeface="Calibri"/>
                <a:ea typeface="Calibri"/>
                <a:cs typeface="Calibri"/>
                <a:sym typeface="Calibri"/>
              </a:rPr>
              <a:t>Discuss a controversial issue with two clear sides</a:t>
            </a:r>
            <a:endParaRPr>
              <a:latin typeface="Calibri"/>
              <a:ea typeface="Calibri"/>
              <a:cs typeface="Calibri"/>
              <a:sym typeface="Calibri"/>
            </a:endParaRPr>
          </a:p>
          <a:p>
            <a:pPr indent="-381000" lvl="0" marL="457200" rtl="0" algn="l">
              <a:lnSpc>
                <a:spcPct val="100000"/>
              </a:lnSpc>
              <a:spcBef>
                <a:spcPts val="1000"/>
              </a:spcBef>
              <a:spcAft>
                <a:spcPts val="0"/>
              </a:spcAft>
              <a:buSzPts val="2400"/>
              <a:buFont typeface="Calibri"/>
              <a:buChar char="●"/>
            </a:pPr>
            <a:r>
              <a:rPr lang="en-CA">
                <a:latin typeface="Calibri"/>
                <a:ea typeface="Calibri"/>
                <a:cs typeface="Calibri"/>
                <a:sym typeface="Calibri"/>
              </a:rPr>
              <a:t>Develop deep, nuanced understanding of a complex issue </a:t>
            </a:r>
            <a:endParaRPr>
              <a:latin typeface="Calibri"/>
              <a:ea typeface="Calibri"/>
              <a:cs typeface="Calibri"/>
              <a:sym typeface="Calibri"/>
            </a:endParaRPr>
          </a:p>
          <a:p>
            <a:pPr indent="-381000" lvl="0" marL="457200" rtl="0" algn="l">
              <a:lnSpc>
                <a:spcPct val="100000"/>
              </a:lnSpc>
              <a:spcBef>
                <a:spcPts val="1000"/>
              </a:spcBef>
              <a:spcAft>
                <a:spcPts val="0"/>
              </a:spcAft>
              <a:buSzPts val="2400"/>
              <a:buFont typeface="Calibri"/>
              <a:buChar char="●"/>
            </a:pPr>
            <a:r>
              <a:rPr lang="en-CA">
                <a:latin typeface="Calibri"/>
                <a:ea typeface="Calibri"/>
                <a:cs typeface="Calibri"/>
                <a:sym typeface="Calibri"/>
              </a:rPr>
              <a:t>Practice active listening</a:t>
            </a:r>
            <a:endParaRPr>
              <a:latin typeface="Calibri"/>
              <a:ea typeface="Calibri"/>
              <a:cs typeface="Calibri"/>
              <a:sym typeface="Calibri"/>
            </a:endParaRPr>
          </a:p>
          <a:p>
            <a:pPr indent="-381000" lvl="0" marL="457200" rtl="0" algn="l">
              <a:lnSpc>
                <a:spcPct val="100000"/>
              </a:lnSpc>
              <a:spcBef>
                <a:spcPts val="1000"/>
              </a:spcBef>
              <a:spcAft>
                <a:spcPts val="0"/>
              </a:spcAft>
              <a:buSzPts val="2400"/>
              <a:buFont typeface="Calibri"/>
              <a:buChar char="●"/>
            </a:pPr>
            <a:r>
              <a:rPr lang="en-CA">
                <a:latin typeface="Calibri"/>
                <a:ea typeface="Calibri"/>
                <a:cs typeface="Calibri"/>
                <a:sym typeface="Calibri"/>
              </a:rPr>
              <a:t>Emphasize reflection and consensus-building </a:t>
            </a:r>
            <a:r>
              <a:rPr i="1" lang="en-CA">
                <a:latin typeface="Calibri"/>
                <a:ea typeface="Calibri"/>
                <a:cs typeface="Calibri"/>
                <a:sym typeface="Calibri"/>
              </a:rPr>
              <a:t>rather than debate</a:t>
            </a:r>
            <a:endParaRPr i="1">
              <a:latin typeface="Calibri"/>
              <a:ea typeface="Calibri"/>
              <a:cs typeface="Calibri"/>
              <a:sym typeface="Calibri"/>
            </a:endParaRPr>
          </a:p>
          <a:p>
            <a:pPr indent="0" lvl="0" marL="457200" rtl="0" algn="l">
              <a:lnSpc>
                <a:spcPct val="100000"/>
              </a:lnSpc>
              <a:spcBef>
                <a:spcPts val="1000"/>
              </a:spcBef>
              <a:spcAft>
                <a:spcPts val="0"/>
              </a:spcAft>
              <a:buNone/>
            </a:pPr>
            <a:r>
              <a:t/>
            </a:r>
            <a:endParaRPr>
              <a:latin typeface="Calibri"/>
              <a:ea typeface="Calibri"/>
              <a:cs typeface="Calibri"/>
              <a:sym typeface="Calibri"/>
            </a:endParaRPr>
          </a:p>
          <a:p>
            <a:pPr indent="0" lvl="0" marL="0" rtl="0" algn="l">
              <a:lnSpc>
                <a:spcPct val="100000"/>
              </a:lnSpc>
              <a:spcBef>
                <a:spcPts val="1000"/>
              </a:spcBef>
              <a:spcAft>
                <a:spcPts val="0"/>
              </a:spcAft>
              <a:buNone/>
            </a:pPr>
            <a:r>
              <a:t/>
            </a:r>
            <a:endParaRPr>
              <a:latin typeface="Calibri"/>
              <a:ea typeface="Calibri"/>
              <a:cs typeface="Calibri"/>
              <a:sym typeface="Calibri"/>
            </a:endParaRPr>
          </a:p>
          <a:p>
            <a:pPr indent="0" lvl="0" marL="457200" rtl="0" algn="l">
              <a:spcBef>
                <a:spcPts val="1000"/>
              </a:spcBef>
              <a:spcAft>
                <a:spcPts val="160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1000"/>
                                        <p:tgtEl>
                                          <p:spTgt spid="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animEffect filter="fade" transition="in">
                                      <p:cBhvr>
                                        <p:cTn dur="1000"/>
                                        <p:tgtEl>
                                          <p:spTgt spid="1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animEffect filter="fade" transition="in">
                                      <p:cBhvr>
                                        <p:cTn dur="1000"/>
                                        <p:tgtEl>
                                          <p:spTgt spid="1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animEffect filter="fade" transition="in">
                                      <p:cBhvr>
                                        <p:cTn dur="1000"/>
                                        <p:tgtEl>
                                          <p:spTgt spid="1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4" st="4"/>
                                            </p:txEl>
                                          </p:spTgt>
                                        </p:tgtEl>
                                        <p:attrNameLst>
                                          <p:attrName>style.visibility</p:attrName>
                                        </p:attrNameLst>
                                      </p:cBhvr>
                                      <p:to>
                                        <p:strVal val="visible"/>
                                      </p:to>
                                    </p:set>
                                    <p:animEffect filter="fade" transition="in">
                                      <p:cBhvr>
                                        <p:cTn dur="1000"/>
                                        <p:tgtEl>
                                          <p:spTgt spid="1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5" st="5"/>
                                            </p:txEl>
                                          </p:spTgt>
                                        </p:tgtEl>
                                        <p:attrNameLst>
                                          <p:attrName>style.visibility</p:attrName>
                                        </p:attrNameLst>
                                      </p:cBhvr>
                                      <p:to>
                                        <p:strVal val="visible"/>
                                      </p:to>
                                    </p:set>
                                    <p:animEffect filter="fade" transition="in">
                                      <p:cBhvr>
                                        <p:cTn dur="1000"/>
                                        <p:tgtEl>
                                          <p:spTgt spid="1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6" st="6"/>
                                            </p:txEl>
                                          </p:spTgt>
                                        </p:tgtEl>
                                        <p:attrNameLst>
                                          <p:attrName>style.visibility</p:attrName>
                                        </p:attrNameLst>
                                      </p:cBhvr>
                                      <p:to>
                                        <p:strVal val="visible"/>
                                      </p:to>
                                    </p:set>
                                    <p:animEffect filter="fade" transition="in">
                                      <p:cBhvr>
                                        <p:cTn dur="1000"/>
                                        <p:tgtEl>
                                          <p:spTgt spid="10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7" st="7"/>
                                            </p:txEl>
                                          </p:spTgt>
                                        </p:tgtEl>
                                        <p:attrNameLst>
                                          <p:attrName>style.visibility</p:attrName>
                                        </p:attrNameLst>
                                      </p:cBhvr>
                                      <p:to>
                                        <p:strVal val="visible"/>
                                      </p:to>
                                    </p:set>
                                    <p:animEffect filter="fade" transition="in">
                                      <p:cBhvr>
                                        <p:cTn dur="1000"/>
                                        <p:tgtEl>
                                          <p:spTgt spid="10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idx="4294967295" type="title"/>
          </p:nvPr>
        </p:nvSpPr>
        <p:spPr>
          <a:xfrm>
            <a:off x="557375" y="-351475"/>
            <a:ext cx="11389500" cy="10035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SzPts val="990"/>
              <a:buNone/>
            </a:pPr>
            <a:r>
              <a:rPr lang="en-CA">
                <a:solidFill>
                  <a:schemeClr val="lt1"/>
                </a:solidFill>
              </a:rPr>
              <a:t>Protocol: Structured Academic Controversy  </a:t>
            </a:r>
            <a:endParaRPr b="1">
              <a:solidFill>
                <a:schemeClr val="lt1"/>
              </a:solidFill>
              <a:latin typeface="Calibri"/>
              <a:ea typeface="Calibri"/>
              <a:cs typeface="Calibri"/>
              <a:sym typeface="Calibri"/>
            </a:endParaRPr>
          </a:p>
        </p:txBody>
      </p:sp>
      <p:sp>
        <p:nvSpPr>
          <p:cNvPr id="111" name="Google Shape;111;p21"/>
          <p:cNvSpPr txBox="1"/>
          <p:nvPr>
            <p:ph idx="4294967295" type="body"/>
          </p:nvPr>
        </p:nvSpPr>
        <p:spPr>
          <a:xfrm>
            <a:off x="838200" y="2868825"/>
            <a:ext cx="10515600" cy="1566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CA" sz="3600">
                <a:latin typeface="Calibri"/>
                <a:ea typeface="Calibri"/>
                <a:cs typeface="Calibri"/>
                <a:sym typeface="Calibri"/>
              </a:rPr>
              <a:t>Teachers </a:t>
            </a:r>
            <a:r>
              <a:rPr i="1" lang="en-CA" sz="3600">
                <a:latin typeface="Calibri"/>
                <a:ea typeface="Calibri"/>
                <a:cs typeface="Calibri"/>
                <a:sym typeface="Calibri"/>
              </a:rPr>
              <a:t>should not</a:t>
            </a:r>
            <a:r>
              <a:rPr lang="en-CA" sz="3600">
                <a:latin typeface="Calibri"/>
                <a:ea typeface="Calibri"/>
                <a:cs typeface="Calibri"/>
                <a:sym typeface="Calibri"/>
              </a:rPr>
              <a:t> share their political views with their students.</a:t>
            </a:r>
            <a:endParaRPr sz="3600">
              <a:latin typeface="Calibri"/>
              <a:ea typeface="Calibri"/>
              <a:cs typeface="Calibri"/>
              <a:sym typeface="Calibri"/>
            </a:endParaRPr>
          </a:p>
          <a:p>
            <a:pPr indent="0" lvl="0" marL="0" rtl="0" algn="l">
              <a:spcBef>
                <a:spcPts val="1000"/>
              </a:spcBef>
              <a:spcAft>
                <a:spcPts val="1000"/>
              </a:spcAft>
              <a:buNone/>
            </a:pPr>
            <a:r>
              <a:t/>
            </a:r>
            <a:endParaRPr b="1" sz="4000">
              <a:latin typeface="Calibri"/>
              <a:ea typeface="Calibri"/>
              <a:cs typeface="Calibri"/>
              <a:sym typeface="Calibri"/>
            </a:endParaRPr>
          </a:p>
        </p:txBody>
      </p:sp>
      <p:sp>
        <p:nvSpPr>
          <p:cNvPr id="112" name="Google Shape;112;p21"/>
          <p:cNvSpPr txBox="1"/>
          <p:nvPr>
            <p:ph idx="4294967295" type="title"/>
          </p:nvPr>
        </p:nvSpPr>
        <p:spPr>
          <a:xfrm>
            <a:off x="838200" y="996725"/>
            <a:ext cx="10515600" cy="13257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None/>
            </a:pPr>
            <a:r>
              <a:rPr lang="en-CA"/>
              <a:t>Discussion Prompt:</a:t>
            </a:r>
            <a:endParaRPr b="1">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animEffect filter="fade" transition="in">
                                      <p:cBhvr>
                                        <p:cTn dur="1000"/>
                                        <p:tgtEl>
                                          <p:spTgt spid="1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animEffect filter="fade" transition="in">
                                      <p:cBhvr>
                                        <p:cTn dur="1000"/>
                                        <p:tgtEl>
                                          <p:spTgt spid="11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idx="4294967295" type="title"/>
          </p:nvPr>
        </p:nvSpPr>
        <p:spPr>
          <a:xfrm>
            <a:off x="342775" y="1438425"/>
            <a:ext cx="11253600" cy="13257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SzPts val="990"/>
              <a:buNone/>
            </a:pPr>
            <a:r>
              <a:rPr lang="en-CA"/>
              <a:t>Teachers should not disclose their personal beliefs/opinions in the classroom</a:t>
            </a:r>
            <a:endParaRPr/>
          </a:p>
          <a:p>
            <a:pPr indent="0" lvl="0" marL="0" rtl="0" algn="l">
              <a:spcBef>
                <a:spcPts val="0"/>
              </a:spcBef>
              <a:spcAft>
                <a:spcPts val="0"/>
              </a:spcAft>
              <a:buSzPts val="990"/>
              <a:buNone/>
            </a:pPr>
            <a:r>
              <a:t/>
            </a:r>
            <a:endParaRPr/>
          </a:p>
        </p:txBody>
      </p:sp>
      <p:pic>
        <p:nvPicPr>
          <p:cNvPr id="118" name="Google Shape;118;p22"/>
          <p:cNvPicPr preferRelativeResize="0"/>
          <p:nvPr/>
        </p:nvPicPr>
        <p:blipFill>
          <a:blip r:embed="rId3">
            <a:alphaModFix/>
          </a:blip>
          <a:stretch>
            <a:fillRect/>
          </a:stretch>
        </p:blipFill>
        <p:spPr>
          <a:xfrm>
            <a:off x="3330400" y="2148850"/>
            <a:ext cx="5278350" cy="44498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