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0"/>
  </p:notesMasterIdLst>
  <p:sldIdLst>
    <p:sldId id="298"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swald" pitchFamily="2" charset="77"/>
      <p:regular r:id="rId25"/>
      <p:bold r:id="rId26"/>
    </p:embeddedFont>
    <p:embeddedFont>
      <p:font typeface="Poppins" pitchFamily="2" charset="77"/>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Source Code Pro" panose="020B0509030403020204" pitchFamily="49"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14b8f9ddbb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214b8f9ddbb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14b8f9ddbb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14b8f9ddbb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14b8f9ddbb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14b8f9ddbb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14b8f9ddbb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14b8f9ddbb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14b8f9ddbb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14b8f9ddbb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14b8f9ddbb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14b8f9ddbb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14b8f9ddbb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14b8f9ddbb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14b8f9ddbb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14b8f9ddbb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14b8f9ddbb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14b8f9ddbb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14b8f9ddbb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14b8f9ddbb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14b8f9ddbb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14b8f9ddbb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SLIDES_API99568190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SLIDES_API99568190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14b8f9ddbb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14b8f9ddbb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14b8f9ddbb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14b8f9ddbb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14b8f9ddbb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14b8f9ddbb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14b8f9ddbb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14b8f9ddbb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14b8f9ddbb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14b8f9ddbb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14b8f9ddbb_0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14b8f9ddbb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
        <p:nvSpPr>
          <p:cNvPr id="11" name="Google Shape;11;p2"/>
          <p:cNvSpPr/>
          <p:nvPr/>
        </p:nvSpPr>
        <p:spPr>
          <a:xfrm>
            <a:off x="0" y="-76200"/>
            <a:ext cx="12192000" cy="619200"/>
          </a:xfrm>
          <a:prstGeom prst="wedgeRectCallout">
            <a:avLst>
              <a:gd name="adj1" fmla="val -21132"/>
              <a:gd name="adj2" fmla="val 47582"/>
            </a:avLst>
          </a:prstGeom>
          <a:solidFill>
            <a:srgbClr val="EC008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10552250" y="466800"/>
            <a:ext cx="897900" cy="423000"/>
          </a:xfrm>
          <a:prstGeom prst="triangle">
            <a:avLst>
              <a:gd name="adj" fmla="val 50000"/>
            </a:avLst>
          </a:prstGeom>
          <a:solidFill>
            <a:srgbClr val="EC0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3" name="Google Shape;53;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4" name="Google Shape;54;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57"/>
        <p:cNvGrpSpPr/>
        <p:nvPr/>
      </p:nvGrpSpPr>
      <p:grpSpPr>
        <a:xfrm>
          <a:off x="0" y="0"/>
          <a:ext cx="0" cy="0"/>
          <a:chOff x="0" y="0"/>
          <a:chExt cx="0" cy="0"/>
        </a:xfrm>
      </p:grpSpPr>
      <p:sp>
        <p:nvSpPr>
          <p:cNvPr id="58" name="Google Shape;58;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
        <p:nvSpPr>
          <p:cNvPr id="59" name="Google Shape;59;p14"/>
          <p:cNvSpPr/>
          <p:nvPr/>
        </p:nvSpPr>
        <p:spPr>
          <a:xfrm>
            <a:off x="0" y="-76200"/>
            <a:ext cx="12192000" cy="619200"/>
          </a:xfrm>
          <a:prstGeom prst="wedgeRectCallout">
            <a:avLst>
              <a:gd name="adj1" fmla="val -21132"/>
              <a:gd name="adj2" fmla="val 47582"/>
            </a:avLst>
          </a:prstGeom>
          <a:solidFill>
            <a:srgbClr val="EC008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60" name="Google Shape;60;p14"/>
          <p:cNvSpPr/>
          <p:nvPr/>
        </p:nvSpPr>
        <p:spPr>
          <a:xfrm rot="10800000">
            <a:off x="10552250" y="467100"/>
            <a:ext cx="897900" cy="422700"/>
          </a:xfrm>
          <a:prstGeom prst="triangle">
            <a:avLst>
              <a:gd name="adj" fmla="val 50000"/>
            </a:avLst>
          </a:prstGeom>
          <a:solidFill>
            <a:srgbClr val="EC0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14"/>
          <p:cNvPicPr preferRelativeResize="0"/>
          <p:nvPr/>
        </p:nvPicPr>
        <p:blipFill>
          <a:blip r:embed="rId2">
            <a:alphaModFix/>
          </a:blip>
          <a:stretch>
            <a:fillRect/>
          </a:stretch>
        </p:blipFill>
        <p:spPr>
          <a:xfrm>
            <a:off x="262751" y="6082886"/>
            <a:ext cx="1943298" cy="654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cxnSp>
        <p:nvCxnSpPr>
          <p:cNvPr id="18" name="Google Shape;18;p4"/>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19" name="Google Shape;19;p4"/>
          <p:cNvSpPr txBox="1">
            <a:spLocks noGrp="1"/>
          </p:cNvSpPr>
          <p:nvPr>
            <p:ph type="title"/>
          </p:nvPr>
        </p:nvSpPr>
        <p:spPr>
          <a:xfrm>
            <a:off x="415600" y="647404"/>
            <a:ext cx="11360700" cy="978000"/>
          </a:xfrm>
          <a:prstGeom prst="rect">
            <a:avLst/>
          </a:prstGeom>
        </p:spPr>
        <p:txBody>
          <a:bodyPr spcFirstLastPara="1" wrap="square" lIns="121900" tIns="121900" rIns="121900" bIns="121900" anchor="b"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0" name="Google Shape;20;p4"/>
          <p:cNvSpPr txBox="1">
            <a:spLocks noGrp="1"/>
          </p:cNvSpPr>
          <p:nvPr>
            <p:ph type="body" idx="1"/>
          </p:nvPr>
        </p:nvSpPr>
        <p:spPr>
          <a:xfrm>
            <a:off x="415600" y="1958433"/>
            <a:ext cx="11360700" cy="41331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21" name="Google Shape;21;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cxnSp>
        <p:nvCxnSpPr>
          <p:cNvPr id="23" name="Google Shape;23;p5"/>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24" name="Google Shape;24;p5"/>
          <p:cNvSpPr txBox="1">
            <a:spLocks noGrp="1"/>
          </p:cNvSpPr>
          <p:nvPr>
            <p:ph type="title"/>
          </p:nvPr>
        </p:nvSpPr>
        <p:spPr>
          <a:xfrm>
            <a:off x="415600" y="647404"/>
            <a:ext cx="11360700" cy="978000"/>
          </a:xfrm>
          <a:prstGeom prst="rect">
            <a:avLst/>
          </a:prstGeom>
        </p:spPr>
        <p:txBody>
          <a:bodyPr spcFirstLastPara="1" wrap="square" lIns="121900" tIns="121900" rIns="121900" bIns="121900" anchor="b"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5" name="Google Shape;25;p5"/>
          <p:cNvSpPr txBox="1">
            <a:spLocks noGrp="1"/>
          </p:cNvSpPr>
          <p:nvPr>
            <p:ph type="body" idx="1"/>
          </p:nvPr>
        </p:nvSpPr>
        <p:spPr>
          <a:xfrm>
            <a:off x="415600" y="1958433"/>
            <a:ext cx="5333100" cy="41331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6" name="Google Shape;26;p5"/>
          <p:cNvSpPr txBox="1">
            <a:spLocks noGrp="1"/>
          </p:cNvSpPr>
          <p:nvPr>
            <p:ph type="body" idx="2"/>
          </p:nvPr>
        </p:nvSpPr>
        <p:spPr>
          <a:xfrm>
            <a:off x="6443200" y="1958433"/>
            <a:ext cx="5333100" cy="41331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Google Shape;27;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15600" y="647404"/>
            <a:ext cx="11360700" cy="978000"/>
          </a:xfrm>
          <a:prstGeom prst="rect">
            <a:avLst/>
          </a:prstGeom>
        </p:spPr>
        <p:txBody>
          <a:bodyPr spcFirstLastPara="1" wrap="square" lIns="121900" tIns="121900" rIns="121900" bIns="121900" anchor="b"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0" name="Google Shape;30;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cxnSp>
        <p:nvCxnSpPr>
          <p:cNvPr id="32" name="Google Shape;32;p7"/>
          <p:cNvCxnSpPr/>
          <p:nvPr/>
        </p:nvCxnSpPr>
        <p:spPr>
          <a:xfrm>
            <a:off x="558233" y="1943716"/>
            <a:ext cx="818700" cy="0"/>
          </a:xfrm>
          <a:prstGeom prst="straightConnector1">
            <a:avLst/>
          </a:prstGeom>
          <a:noFill/>
          <a:ln w="19050" cap="flat" cmpd="sng">
            <a:solidFill>
              <a:schemeClr val="dk2"/>
            </a:solidFill>
            <a:prstDash val="lgDash"/>
            <a:round/>
            <a:headEnd type="none" w="sm" len="sm"/>
            <a:tailEnd type="none" w="sm" len="sm"/>
          </a:ln>
        </p:spPr>
      </p:cxnSp>
      <p:sp>
        <p:nvSpPr>
          <p:cNvPr id="33" name="Google Shape;33;p7"/>
          <p:cNvSpPr txBox="1">
            <a:spLocks noGrp="1"/>
          </p:cNvSpPr>
          <p:nvPr>
            <p:ph type="title"/>
          </p:nvPr>
        </p:nvSpPr>
        <p:spPr>
          <a:xfrm>
            <a:off x="415600" y="8424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2157605"/>
            <a:ext cx="3744000" cy="39345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705200"/>
            <a:ext cx="7570800" cy="5447700"/>
          </a:xfrm>
          <a:prstGeom prst="rect">
            <a:avLst/>
          </a:prstGeom>
        </p:spPr>
        <p:txBody>
          <a:bodyPr spcFirstLastPara="1" wrap="square" lIns="121900" tIns="121900" rIns="121900" bIns="121900" anchor="ctr" anchorCtr="0">
            <a:norm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800"/>
              <a:buFont typeface="Oswald"/>
              <a:buNone/>
              <a:defRPr sz="2800">
                <a:latin typeface="Oswald"/>
                <a:ea typeface="Oswald"/>
                <a:cs typeface="Oswald"/>
                <a:sym typeface="Oswald"/>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cxnSp>
        <p:nvCxnSpPr>
          <p:cNvPr id="45" name="Google Shape;45;p11"/>
          <p:cNvCxnSpPr/>
          <p:nvPr/>
        </p:nvCxnSpPr>
        <p:spPr>
          <a:xfrm>
            <a:off x="551033" y="3984367"/>
            <a:ext cx="1214100" cy="0"/>
          </a:xfrm>
          <a:prstGeom prst="straightConnector1">
            <a:avLst/>
          </a:prstGeom>
          <a:noFill/>
          <a:ln w="28575" cap="flat" cmpd="sng">
            <a:solidFill>
              <a:schemeClr val="dk1"/>
            </a:solidFill>
            <a:prstDash val="lgDash"/>
            <a:round/>
            <a:headEnd type="none" w="sm" len="sm"/>
            <a:tailEnd type="none" w="sm" len="sm"/>
          </a:ln>
        </p:spPr>
      </p:cxnSp>
      <p:sp>
        <p:nvSpPr>
          <p:cNvPr id="46" name="Google Shape;46;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rtl="0">
              <a:spcBef>
                <a:spcPts val="0"/>
              </a:spcBef>
              <a:spcAft>
                <a:spcPts val="0"/>
              </a:spcAft>
              <a:buSzPts val="16000"/>
              <a:buNone/>
              <a:defRPr sz="16000"/>
            </a:lvl1pPr>
            <a:lvl2pPr lvl="1" rtl="0">
              <a:spcBef>
                <a:spcPts val="0"/>
              </a:spcBef>
              <a:spcAft>
                <a:spcPts val="0"/>
              </a:spcAft>
              <a:buSzPts val="16000"/>
              <a:buNone/>
              <a:defRPr sz="16000"/>
            </a:lvl2pPr>
            <a:lvl3pPr lvl="2" rtl="0">
              <a:spcBef>
                <a:spcPts val="0"/>
              </a:spcBef>
              <a:spcAft>
                <a:spcPts val="0"/>
              </a:spcAft>
              <a:buSzPts val="16000"/>
              <a:buNone/>
              <a:defRPr sz="16000"/>
            </a:lvl3pPr>
            <a:lvl4pPr lvl="3" rtl="0">
              <a:spcBef>
                <a:spcPts val="0"/>
              </a:spcBef>
              <a:spcAft>
                <a:spcPts val="0"/>
              </a:spcAft>
              <a:buSzPts val="16000"/>
              <a:buNone/>
              <a:defRPr sz="16000"/>
            </a:lvl4pPr>
            <a:lvl5pPr lvl="4" rtl="0">
              <a:spcBef>
                <a:spcPts val="0"/>
              </a:spcBef>
              <a:spcAft>
                <a:spcPts val="0"/>
              </a:spcAft>
              <a:buSzPts val="16000"/>
              <a:buNone/>
              <a:defRPr sz="16000"/>
            </a:lvl5pPr>
            <a:lvl6pPr lvl="5" rtl="0">
              <a:spcBef>
                <a:spcPts val="0"/>
              </a:spcBef>
              <a:spcAft>
                <a:spcPts val="0"/>
              </a:spcAft>
              <a:buSzPts val="16000"/>
              <a:buNone/>
              <a:defRPr sz="16000"/>
            </a:lvl6pPr>
            <a:lvl7pPr lvl="6" rtl="0">
              <a:spcBef>
                <a:spcPts val="0"/>
              </a:spcBef>
              <a:spcAft>
                <a:spcPts val="0"/>
              </a:spcAft>
              <a:buSzPts val="16000"/>
              <a:buNone/>
              <a:defRPr sz="16000"/>
            </a:lvl7pPr>
            <a:lvl8pPr lvl="7" rtl="0">
              <a:spcBef>
                <a:spcPts val="0"/>
              </a:spcBef>
              <a:spcAft>
                <a:spcPts val="0"/>
              </a:spcAft>
              <a:buSzPts val="16000"/>
              <a:buNone/>
              <a:defRPr sz="16000"/>
            </a:lvl8pPr>
            <a:lvl9pPr lvl="8" rtl="0">
              <a:spcBef>
                <a:spcPts val="0"/>
              </a:spcBef>
              <a:spcAft>
                <a:spcPts val="0"/>
              </a:spcAft>
              <a:buSzPts val="16000"/>
              <a:buNone/>
              <a:defRPr sz="16000"/>
            </a:lvl9pPr>
          </a:lstStyle>
          <a:p>
            <a:r>
              <a:t>xx%</a:t>
            </a:r>
          </a:p>
        </p:txBody>
      </p:sp>
      <p:sp>
        <p:nvSpPr>
          <p:cNvPr id="47" name="Google Shape;47;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48" name="Google Shape;48;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647404"/>
            <a:ext cx="11360700" cy="978000"/>
          </a:xfrm>
          <a:prstGeom prst="rect">
            <a:avLst/>
          </a:prstGeom>
          <a:noFill/>
          <a:ln>
            <a:noFill/>
          </a:ln>
        </p:spPr>
        <p:txBody>
          <a:bodyPr spcFirstLastPara="1" wrap="square" lIns="121900" tIns="121900" rIns="121900" bIns="121900" anchor="b" anchorCtr="0">
            <a:normAutofit/>
          </a:bodyPr>
          <a:lstStyle>
            <a:lvl1pPr lvl="0" rtl="0">
              <a:spcBef>
                <a:spcPts val="0"/>
              </a:spcBef>
              <a:spcAft>
                <a:spcPts val="0"/>
              </a:spcAft>
              <a:buClr>
                <a:schemeClr val="dk2"/>
              </a:buClr>
              <a:buSzPts val="4000"/>
              <a:buFont typeface="Calibri"/>
              <a:buNone/>
              <a:defRPr sz="4000" b="1">
                <a:solidFill>
                  <a:schemeClr val="dk2"/>
                </a:solidFill>
                <a:latin typeface="Calibri"/>
                <a:ea typeface="Calibri"/>
                <a:cs typeface="Calibri"/>
                <a:sym typeface="Calibri"/>
              </a:defRPr>
            </a:lvl1pPr>
            <a:lvl2pPr lvl="1"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958433"/>
            <a:ext cx="11360700" cy="41331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marL="914400" lvl="1"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marL="1371600" lvl="2"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marL="1828800" lvl="3"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marL="2286000" lvl="4"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marL="2743200" lvl="5"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marL="3200400" lvl="6"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marL="3657600" lvl="7"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marL="4114800" lvl="8"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latin typeface="Source Code Pro"/>
                <a:ea typeface="Source Code Pro"/>
                <a:cs typeface="Source Code Pro"/>
                <a:sym typeface="Source Code Pro"/>
              </a:defRPr>
            </a:lvl1pPr>
            <a:lvl2pPr lvl="1" algn="r" rtl="0">
              <a:buNone/>
              <a:defRPr sz="1300">
                <a:solidFill>
                  <a:schemeClr val="dk2"/>
                </a:solidFill>
                <a:latin typeface="Source Code Pro"/>
                <a:ea typeface="Source Code Pro"/>
                <a:cs typeface="Source Code Pro"/>
                <a:sym typeface="Source Code Pro"/>
              </a:defRPr>
            </a:lvl2pPr>
            <a:lvl3pPr lvl="2" algn="r" rtl="0">
              <a:buNone/>
              <a:defRPr sz="1300">
                <a:solidFill>
                  <a:schemeClr val="dk2"/>
                </a:solidFill>
                <a:latin typeface="Source Code Pro"/>
                <a:ea typeface="Source Code Pro"/>
                <a:cs typeface="Source Code Pro"/>
                <a:sym typeface="Source Code Pro"/>
              </a:defRPr>
            </a:lvl3pPr>
            <a:lvl4pPr lvl="3" algn="r" rtl="0">
              <a:buNone/>
              <a:defRPr sz="1300">
                <a:solidFill>
                  <a:schemeClr val="dk2"/>
                </a:solidFill>
                <a:latin typeface="Source Code Pro"/>
                <a:ea typeface="Source Code Pro"/>
                <a:cs typeface="Source Code Pro"/>
                <a:sym typeface="Source Code Pro"/>
              </a:defRPr>
            </a:lvl4pPr>
            <a:lvl5pPr lvl="4" algn="r" rtl="0">
              <a:buNone/>
              <a:defRPr sz="1300">
                <a:solidFill>
                  <a:schemeClr val="dk2"/>
                </a:solidFill>
                <a:latin typeface="Source Code Pro"/>
                <a:ea typeface="Source Code Pro"/>
                <a:cs typeface="Source Code Pro"/>
                <a:sym typeface="Source Code Pro"/>
              </a:defRPr>
            </a:lvl5pPr>
            <a:lvl6pPr lvl="5" algn="r" rtl="0">
              <a:buNone/>
              <a:defRPr sz="1300">
                <a:solidFill>
                  <a:schemeClr val="dk2"/>
                </a:solidFill>
                <a:latin typeface="Source Code Pro"/>
                <a:ea typeface="Source Code Pro"/>
                <a:cs typeface="Source Code Pro"/>
                <a:sym typeface="Source Code Pro"/>
              </a:defRPr>
            </a:lvl6pPr>
            <a:lvl7pPr lvl="6" algn="r" rtl="0">
              <a:buNone/>
              <a:defRPr sz="1300">
                <a:solidFill>
                  <a:schemeClr val="dk2"/>
                </a:solidFill>
                <a:latin typeface="Source Code Pro"/>
                <a:ea typeface="Source Code Pro"/>
                <a:cs typeface="Source Code Pro"/>
                <a:sym typeface="Source Code Pro"/>
              </a:defRPr>
            </a:lvl7pPr>
            <a:lvl8pPr lvl="7" algn="r" rtl="0">
              <a:buNone/>
              <a:defRPr sz="1300">
                <a:solidFill>
                  <a:schemeClr val="dk2"/>
                </a:solidFill>
                <a:latin typeface="Source Code Pro"/>
                <a:ea typeface="Source Code Pro"/>
                <a:cs typeface="Source Code Pro"/>
                <a:sym typeface="Source Code Pro"/>
              </a:defRPr>
            </a:lvl8pPr>
            <a:lvl9pPr lvl="8" algn="r" rtl="0">
              <a:buNone/>
              <a:defRPr sz="13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sli.do/features-google-slides?interaction-type=V29yZENsb3Vk"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hyperlink" Target="https://www.sli.do/features-google-slides?payload=eyJwcmVzZW50YXRpb25JZCI6IjFGT0VJMjlhMGpFb1NtSjlZVWJSYnlxb0xjdjRaLTJDS2duLUhFSzByVlRvIiwic2xpZGVJZCI6IlNMSURFU19BUEk5OTU2ODE5MDZfMCJ9"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57"/>
          <p:cNvPicPr preferRelativeResize="0"/>
          <p:nvPr/>
        </p:nvPicPr>
        <p:blipFill rotWithShape="1">
          <a:blip r:embed="rId3">
            <a:alphaModFix/>
          </a:blip>
          <a:srcRect/>
          <a:stretch/>
        </p:blipFill>
        <p:spPr>
          <a:xfrm>
            <a:off x="9682100" y="6115750"/>
            <a:ext cx="2044401" cy="366850"/>
          </a:xfrm>
          <a:prstGeom prst="rect">
            <a:avLst/>
          </a:prstGeom>
          <a:noFill/>
          <a:ln>
            <a:noFill/>
          </a:ln>
        </p:spPr>
      </p:pic>
      <p:sp>
        <p:nvSpPr>
          <p:cNvPr id="408" name="Google Shape;408;p57"/>
          <p:cNvSpPr txBox="1">
            <a:spLocks noGrp="1"/>
          </p:cNvSpPr>
          <p:nvPr>
            <p:ph type="body" idx="1"/>
          </p:nvPr>
        </p:nvSpPr>
        <p:spPr>
          <a:xfrm>
            <a:off x="622050" y="743075"/>
            <a:ext cx="10150500" cy="561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chemeClr val="dk1"/>
              </a:buClr>
              <a:buSzPts val="4000"/>
              <a:buNone/>
            </a:pPr>
            <a:r>
              <a:rPr lang="en-CA" sz="3200">
                <a:latin typeface="Poppins"/>
                <a:ea typeface="Poppins"/>
                <a:cs typeface="Poppins"/>
                <a:sym typeface="Poppins"/>
              </a:rPr>
              <a:t>Democracy Bootcamp</a:t>
            </a:r>
            <a:endParaRPr sz="3200">
              <a:latin typeface="Poppins"/>
              <a:ea typeface="Poppins"/>
              <a:cs typeface="Poppins"/>
              <a:sym typeface="Poppins"/>
            </a:endParaRPr>
          </a:p>
        </p:txBody>
      </p:sp>
      <p:sp>
        <p:nvSpPr>
          <p:cNvPr id="409" name="Google Shape;409;p57"/>
          <p:cNvSpPr txBox="1"/>
          <p:nvPr/>
        </p:nvSpPr>
        <p:spPr>
          <a:xfrm>
            <a:off x="670625" y="1678799"/>
            <a:ext cx="10515600" cy="17811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000"/>
              </a:spcBef>
              <a:spcAft>
                <a:spcPts val="0"/>
              </a:spcAft>
              <a:buNone/>
            </a:pPr>
            <a:r>
              <a:rPr lang="en-CA" sz="4600" b="1">
                <a:solidFill>
                  <a:schemeClr val="dk2"/>
                </a:solidFill>
                <a:latin typeface="Poppins"/>
                <a:ea typeface="Poppins"/>
                <a:cs typeface="Poppins"/>
                <a:sym typeface="Poppins"/>
              </a:rPr>
              <a:t>Session 3: </a:t>
            </a:r>
            <a:br>
              <a:rPr lang="en-CA" sz="4600" b="1">
                <a:solidFill>
                  <a:schemeClr val="dk2"/>
                </a:solidFill>
                <a:latin typeface="Poppins"/>
                <a:ea typeface="Poppins"/>
                <a:cs typeface="Poppins"/>
                <a:sym typeface="Poppins"/>
              </a:rPr>
            </a:br>
            <a:r>
              <a:rPr lang="en-CA" sz="4600" b="1">
                <a:solidFill>
                  <a:schemeClr val="dk2"/>
                </a:solidFill>
                <a:latin typeface="Poppins"/>
                <a:ea typeface="Poppins"/>
                <a:cs typeface="Poppins"/>
                <a:sym typeface="Poppins"/>
              </a:rPr>
              <a:t>Discussing Controversial Issues</a:t>
            </a:r>
            <a:endParaRPr sz="4600" b="1">
              <a:solidFill>
                <a:schemeClr val="dk2"/>
              </a:solidFill>
              <a:latin typeface="Poppins"/>
              <a:ea typeface="Poppins"/>
              <a:cs typeface="Poppins"/>
              <a:sym typeface="Poppins"/>
            </a:endParaRPr>
          </a:p>
          <a:p>
            <a:pPr marL="0" lvl="0" indent="0" algn="l" rtl="0">
              <a:lnSpc>
                <a:spcPct val="95000"/>
              </a:lnSpc>
              <a:spcBef>
                <a:spcPts val="1000"/>
              </a:spcBef>
              <a:spcAft>
                <a:spcPts val="0"/>
              </a:spcAft>
              <a:buNone/>
            </a:pPr>
            <a:endParaRPr sz="4600" b="1">
              <a:solidFill>
                <a:srgbClr val="424242"/>
              </a:solidFill>
              <a:latin typeface="Poppins"/>
              <a:ea typeface="Poppins"/>
              <a:cs typeface="Poppins"/>
              <a:sym typeface="Poppins"/>
            </a:endParaRPr>
          </a:p>
          <a:p>
            <a:pPr marL="228600" lvl="0" indent="-50800" algn="l" rtl="0">
              <a:lnSpc>
                <a:spcPct val="70000"/>
              </a:lnSpc>
              <a:spcBef>
                <a:spcPts val="1000"/>
              </a:spcBef>
              <a:spcAft>
                <a:spcPts val="1600"/>
              </a:spcAft>
              <a:buNone/>
            </a:pPr>
            <a:endParaRPr sz="2400">
              <a:solidFill>
                <a:srgbClr val="424242"/>
              </a:solidFill>
              <a:latin typeface="Source Code Pro"/>
              <a:ea typeface="Source Code Pro"/>
              <a:cs typeface="Source Code Pro"/>
              <a:sym typeface="Source Code Pro"/>
            </a:endParaRPr>
          </a:p>
        </p:txBody>
      </p:sp>
      <p:sp>
        <p:nvSpPr>
          <p:cNvPr id="410" name="Google Shape;410;p57"/>
          <p:cNvSpPr txBox="1"/>
          <p:nvPr/>
        </p:nvSpPr>
        <p:spPr>
          <a:xfrm>
            <a:off x="743125" y="3305925"/>
            <a:ext cx="51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800">
                <a:latin typeface="Poppins"/>
                <a:ea typeface="Poppins"/>
                <a:cs typeface="Poppins"/>
                <a:sym typeface="Poppins"/>
              </a:rPr>
              <a:t>10:30 am to 12:00 pm</a:t>
            </a:r>
            <a:endParaRPr sz="1800">
              <a:latin typeface="Poppins"/>
              <a:ea typeface="Poppins"/>
              <a:cs typeface="Poppins"/>
              <a:sym typeface="Poppins"/>
            </a:endParaRPr>
          </a:p>
        </p:txBody>
      </p:sp>
      <p:pic>
        <p:nvPicPr>
          <p:cNvPr id="411" name="Google Shape;411;p57"/>
          <p:cNvPicPr preferRelativeResize="0"/>
          <p:nvPr/>
        </p:nvPicPr>
        <p:blipFill>
          <a:blip r:embed="rId4">
            <a:alphaModFix/>
          </a:blip>
          <a:stretch>
            <a:fillRect/>
          </a:stretch>
        </p:blipFill>
        <p:spPr>
          <a:xfrm>
            <a:off x="667925" y="5801900"/>
            <a:ext cx="2837275" cy="955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6"/>
          <p:cNvSpPr txBox="1">
            <a:spLocks noGrp="1"/>
          </p:cNvSpPr>
          <p:nvPr>
            <p:ph type="body" idx="4294967295"/>
          </p:nvPr>
        </p:nvSpPr>
        <p:spPr>
          <a:xfrm>
            <a:off x="838200" y="1074750"/>
            <a:ext cx="10857300" cy="4708500"/>
          </a:xfrm>
          <a:prstGeom prst="rect">
            <a:avLst/>
          </a:prstGeom>
        </p:spPr>
        <p:txBody>
          <a:bodyPr spcFirstLastPara="1" wrap="square" lIns="121900" tIns="121900" rIns="121900" bIns="121900" anchor="t" anchorCtr="0">
            <a:noAutofit/>
          </a:bodyPr>
          <a:lstStyle/>
          <a:p>
            <a:pPr marL="457200" lvl="0" indent="-374650" algn="l" rtl="0">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The “Disagree” side restates the “Agree” side’s positions and asks clarifying questions. These questions should seek to build understanding of the position </a:t>
            </a:r>
            <a:r>
              <a:rPr lang="en-CA" sz="2300" b="1">
                <a:latin typeface="Calibri"/>
                <a:ea typeface="Calibri"/>
                <a:cs typeface="Calibri"/>
                <a:sym typeface="Calibri"/>
              </a:rPr>
              <a:t>(2 min)</a:t>
            </a:r>
            <a:r>
              <a:rPr lang="en-CA" sz="2300">
                <a:latin typeface="Calibri"/>
                <a:ea typeface="Calibri"/>
                <a:cs typeface="Calibri"/>
                <a:sym typeface="Calibri"/>
              </a:rPr>
              <a:t>. </a:t>
            </a:r>
            <a:endParaRPr sz="2300">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The “Disagree” side presents their arguments while the “Agree” side listens and takes notes. No interruption is allowed </a:t>
            </a:r>
            <a:r>
              <a:rPr lang="en-CA" sz="2300" b="1">
                <a:latin typeface="Calibri"/>
                <a:ea typeface="Calibri"/>
                <a:cs typeface="Calibri"/>
                <a:sym typeface="Calibri"/>
              </a:rPr>
              <a:t>(3 mins).</a:t>
            </a:r>
            <a:endParaRPr sz="2300" b="1">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The “Agree” side restates the “Disagree” side’s positions and asks clarifying questions. These questions should seek to build understanding of the position </a:t>
            </a:r>
            <a:r>
              <a:rPr lang="en-CA" sz="2300" b="1">
                <a:latin typeface="Calibri"/>
                <a:ea typeface="Calibri"/>
                <a:cs typeface="Calibri"/>
                <a:sym typeface="Calibri"/>
              </a:rPr>
              <a:t>(2 min)</a:t>
            </a:r>
            <a:r>
              <a:rPr lang="en-CA" sz="2300">
                <a:latin typeface="Calibri"/>
                <a:ea typeface="Calibri"/>
                <a:cs typeface="Calibri"/>
                <a:sym typeface="Calibri"/>
              </a:rPr>
              <a:t>. </a:t>
            </a:r>
            <a:endParaRPr sz="2300">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Come together to see if you can find common ground. You no longer have to argue the position you were assigned </a:t>
            </a:r>
            <a:r>
              <a:rPr lang="en-CA" sz="2300" b="1">
                <a:latin typeface="Calibri"/>
                <a:ea typeface="Calibri"/>
                <a:cs typeface="Calibri"/>
                <a:sym typeface="Calibri"/>
              </a:rPr>
              <a:t>(5 mins).</a:t>
            </a:r>
            <a:endParaRPr sz="2300" b="1">
              <a:latin typeface="Calibri"/>
              <a:ea typeface="Calibri"/>
              <a:cs typeface="Calibri"/>
              <a:sym typeface="Calibri"/>
            </a:endParaRPr>
          </a:p>
          <a:p>
            <a:pPr marL="1371600" lvl="1" indent="-374650" algn="l" rtl="0">
              <a:lnSpc>
                <a:spcPct val="100000"/>
              </a:lnSpc>
              <a:spcBef>
                <a:spcPts val="1000"/>
              </a:spcBef>
              <a:spcAft>
                <a:spcPts val="0"/>
              </a:spcAft>
              <a:buSzPts val="2300"/>
              <a:buFont typeface="Calibri"/>
              <a:buAutoNum type="alphaLcPeriod"/>
            </a:pPr>
            <a:r>
              <a:rPr lang="en-CA" sz="2300">
                <a:latin typeface="Calibri"/>
                <a:ea typeface="Calibri"/>
                <a:cs typeface="Calibri"/>
                <a:sym typeface="Calibri"/>
              </a:rPr>
              <a:t>Identify the strongest and weakest arguments of both sides.</a:t>
            </a:r>
            <a:endParaRPr sz="2300">
              <a:latin typeface="Calibri"/>
              <a:ea typeface="Calibri"/>
              <a:cs typeface="Calibri"/>
              <a:sym typeface="Calibri"/>
            </a:endParaRPr>
          </a:p>
          <a:p>
            <a:pPr marL="1371600" lvl="1" indent="-374650" algn="l" rtl="0">
              <a:lnSpc>
                <a:spcPct val="100000"/>
              </a:lnSpc>
              <a:spcBef>
                <a:spcPts val="1000"/>
              </a:spcBef>
              <a:spcAft>
                <a:spcPts val="0"/>
              </a:spcAft>
              <a:buSzPts val="2300"/>
              <a:buFont typeface="Calibri"/>
              <a:buAutoNum type="alphaLcPeriod"/>
            </a:pPr>
            <a:r>
              <a:rPr lang="en-CA" sz="2300">
                <a:latin typeface="Calibri"/>
                <a:ea typeface="Calibri"/>
                <a:cs typeface="Calibri"/>
                <a:sym typeface="Calibri"/>
              </a:rPr>
              <a:t> If you are unable to come to any agreement, explain the fundamental differences between the positions.</a:t>
            </a:r>
            <a:endParaRPr sz="2300">
              <a:latin typeface="Calibri"/>
              <a:ea typeface="Calibri"/>
              <a:cs typeface="Calibri"/>
              <a:sym typeface="Calibri"/>
            </a:endParaRPr>
          </a:p>
          <a:p>
            <a:pPr marL="0" lvl="0" indent="0" algn="l" rtl="0">
              <a:lnSpc>
                <a:spcPct val="100000"/>
              </a:lnSpc>
              <a:spcBef>
                <a:spcPts val="1000"/>
              </a:spcBef>
              <a:spcAft>
                <a:spcPts val="0"/>
              </a:spcAft>
              <a:buNone/>
            </a:pPr>
            <a:endParaRPr sz="2300">
              <a:latin typeface="Calibri"/>
              <a:ea typeface="Calibri"/>
              <a:cs typeface="Calibri"/>
              <a:sym typeface="Calibri"/>
            </a:endParaRPr>
          </a:p>
          <a:p>
            <a:pPr marL="457200" lvl="0" indent="0" algn="l" rtl="0">
              <a:lnSpc>
                <a:spcPct val="100000"/>
              </a:lnSpc>
              <a:spcBef>
                <a:spcPts val="1000"/>
              </a:spcBef>
              <a:spcAft>
                <a:spcPts val="0"/>
              </a:spcAft>
              <a:buNone/>
            </a:pPr>
            <a:endParaRPr sz="2300">
              <a:latin typeface="Calibri"/>
              <a:ea typeface="Calibri"/>
              <a:cs typeface="Calibri"/>
              <a:sym typeface="Calibri"/>
            </a:endParaRPr>
          </a:p>
          <a:p>
            <a:pPr marL="0" lvl="0" indent="0" algn="l" rtl="0">
              <a:lnSpc>
                <a:spcPct val="100000"/>
              </a:lnSpc>
              <a:spcBef>
                <a:spcPts val="1000"/>
              </a:spcBef>
              <a:spcAft>
                <a:spcPts val="1000"/>
              </a:spcAft>
              <a:buNone/>
            </a:pPr>
            <a:endParaRPr sz="2300" b="1">
              <a:latin typeface="Calibri"/>
              <a:ea typeface="Calibri"/>
              <a:cs typeface="Calibri"/>
              <a:sym typeface="Calibri"/>
            </a:endParaRPr>
          </a:p>
        </p:txBody>
      </p:sp>
      <p:sp>
        <p:nvSpPr>
          <p:cNvPr id="469" name="Google Shape;469;p66"/>
          <p:cNvSpPr txBox="1">
            <a:spLocks noGrp="1"/>
          </p:cNvSpPr>
          <p:nvPr>
            <p:ph type="title" idx="4294967295"/>
          </p:nvPr>
        </p:nvSpPr>
        <p:spPr>
          <a:xfrm>
            <a:off x="788050" y="-351475"/>
            <a:ext cx="10515600" cy="10035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solidFill>
                  <a:schemeClr val="lt1"/>
                </a:solidFill>
              </a:rPr>
              <a:t>Protocol: Structured Academic Controversy</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7"/>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t>Group </a:t>
            </a:r>
            <a:r>
              <a:rPr lang="en-CA" b="1">
                <a:latin typeface="Calibri"/>
                <a:ea typeface="Calibri"/>
                <a:cs typeface="Calibri"/>
                <a:sym typeface="Calibri"/>
              </a:rPr>
              <a:t>Debrief</a:t>
            </a:r>
            <a:endParaRPr b="1">
              <a:latin typeface="Calibri"/>
              <a:ea typeface="Calibri"/>
              <a:cs typeface="Calibri"/>
              <a:sym typeface="Calibri"/>
            </a:endParaRPr>
          </a:p>
        </p:txBody>
      </p:sp>
      <p:sp>
        <p:nvSpPr>
          <p:cNvPr id="475" name="Google Shape;475;p67"/>
          <p:cNvSpPr txBox="1">
            <a:spLocks noGrp="1"/>
          </p:cNvSpPr>
          <p:nvPr>
            <p:ph type="body" idx="4294967295"/>
          </p:nvPr>
        </p:nvSpPr>
        <p:spPr>
          <a:xfrm>
            <a:off x="838200" y="1454050"/>
            <a:ext cx="7162800" cy="4095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sz="1800">
              <a:latin typeface="Calibri"/>
              <a:ea typeface="Calibri"/>
              <a:cs typeface="Calibri"/>
              <a:sym typeface="Calibri"/>
            </a:endParaRPr>
          </a:p>
          <a:p>
            <a:pPr marL="457200" lvl="0" indent="0" algn="l" rtl="0">
              <a:lnSpc>
                <a:spcPct val="100000"/>
              </a:lnSpc>
              <a:spcBef>
                <a:spcPts val="1600"/>
              </a:spcBef>
              <a:spcAft>
                <a:spcPts val="0"/>
              </a:spcAft>
              <a:buNone/>
            </a:pPr>
            <a:r>
              <a:rPr lang="en-CA">
                <a:latin typeface="Calibri"/>
                <a:ea typeface="Calibri"/>
                <a:cs typeface="Calibri"/>
                <a:sym typeface="Calibri"/>
              </a:rPr>
              <a:t>What were some of the main points in favor or against that your group discussed?</a:t>
            </a:r>
            <a:endParaRPr>
              <a:latin typeface="Calibri"/>
              <a:ea typeface="Calibri"/>
              <a:cs typeface="Calibri"/>
              <a:sym typeface="Calibri"/>
            </a:endParaRPr>
          </a:p>
          <a:p>
            <a:pPr marL="457200" lvl="0" indent="0" algn="l" rtl="0">
              <a:lnSpc>
                <a:spcPct val="100000"/>
              </a:lnSpc>
              <a:spcBef>
                <a:spcPts val="1600"/>
              </a:spcBef>
              <a:spcAft>
                <a:spcPts val="0"/>
              </a:spcAft>
              <a:buNone/>
            </a:pPr>
            <a:endParaRPr>
              <a:latin typeface="Calibri"/>
              <a:ea typeface="Calibri"/>
              <a:cs typeface="Calibri"/>
              <a:sym typeface="Calibri"/>
            </a:endParaRPr>
          </a:p>
          <a:p>
            <a:pPr marL="457200" lvl="0" indent="0" algn="l" rtl="0">
              <a:lnSpc>
                <a:spcPct val="100000"/>
              </a:lnSpc>
              <a:spcBef>
                <a:spcPts val="1600"/>
              </a:spcBef>
              <a:spcAft>
                <a:spcPts val="0"/>
              </a:spcAft>
              <a:buNone/>
            </a:pPr>
            <a:r>
              <a:rPr lang="en-CA">
                <a:latin typeface="Calibri"/>
                <a:ea typeface="Calibri"/>
                <a:cs typeface="Calibri"/>
                <a:sym typeface="Calibri"/>
              </a:rPr>
              <a:t>Did the SAC protocol help any of you see the issue in a different way? Will you do anything different in class moving forward?</a:t>
            </a:r>
            <a:endParaRPr>
              <a:latin typeface="Calibri"/>
              <a:ea typeface="Calibri"/>
              <a:cs typeface="Calibri"/>
              <a:sym typeface="Calibri"/>
            </a:endParaRPr>
          </a:p>
          <a:p>
            <a:pPr marL="457200" lvl="0" indent="0" algn="l" rtl="0">
              <a:lnSpc>
                <a:spcPct val="100000"/>
              </a:lnSpc>
              <a:spcBef>
                <a:spcPts val="1600"/>
              </a:spcBef>
              <a:spcAft>
                <a:spcPts val="1600"/>
              </a:spcAft>
              <a:buNone/>
            </a:pPr>
            <a:endParaRPr i="1">
              <a:latin typeface="Calibri"/>
              <a:ea typeface="Calibri"/>
              <a:cs typeface="Calibri"/>
              <a:sym typeface="Calibri"/>
            </a:endParaRPr>
          </a:p>
        </p:txBody>
      </p:sp>
      <p:pic>
        <p:nvPicPr>
          <p:cNvPr id="476" name="Google Shape;476;p67"/>
          <p:cNvPicPr preferRelativeResize="0"/>
          <p:nvPr/>
        </p:nvPicPr>
        <p:blipFill>
          <a:blip r:embed="rId3">
            <a:alphaModFix/>
          </a:blip>
          <a:stretch>
            <a:fillRect/>
          </a:stretch>
        </p:blipFill>
        <p:spPr>
          <a:xfrm>
            <a:off x="558752" y="2168576"/>
            <a:ext cx="585325" cy="585325"/>
          </a:xfrm>
          <a:prstGeom prst="rect">
            <a:avLst/>
          </a:prstGeom>
          <a:noFill/>
          <a:ln>
            <a:noFill/>
          </a:ln>
        </p:spPr>
      </p:pic>
      <p:pic>
        <p:nvPicPr>
          <p:cNvPr id="477" name="Google Shape;477;p67"/>
          <p:cNvPicPr preferRelativeResize="0"/>
          <p:nvPr/>
        </p:nvPicPr>
        <p:blipFill>
          <a:blip r:embed="rId3">
            <a:alphaModFix/>
          </a:blip>
          <a:stretch>
            <a:fillRect/>
          </a:stretch>
        </p:blipFill>
        <p:spPr>
          <a:xfrm>
            <a:off x="558752" y="3674063"/>
            <a:ext cx="585325" cy="585325"/>
          </a:xfrm>
          <a:prstGeom prst="rect">
            <a:avLst/>
          </a:prstGeom>
          <a:noFill/>
          <a:ln>
            <a:noFill/>
          </a:ln>
        </p:spPr>
      </p:pic>
      <p:pic>
        <p:nvPicPr>
          <p:cNvPr id="478" name="Google Shape;478;p67"/>
          <p:cNvPicPr preferRelativeResize="0"/>
          <p:nvPr/>
        </p:nvPicPr>
        <p:blipFill>
          <a:blip r:embed="rId4">
            <a:alphaModFix/>
          </a:blip>
          <a:stretch>
            <a:fillRect/>
          </a:stretch>
        </p:blipFill>
        <p:spPr>
          <a:xfrm>
            <a:off x="7114000" y="4390925"/>
            <a:ext cx="2380000" cy="2333725"/>
          </a:xfrm>
          <a:prstGeom prst="rect">
            <a:avLst/>
          </a:prstGeom>
          <a:noFill/>
          <a:ln>
            <a:noFill/>
          </a:ln>
        </p:spPr>
      </p:pic>
      <p:pic>
        <p:nvPicPr>
          <p:cNvPr id="479" name="Google Shape;479;p67"/>
          <p:cNvPicPr preferRelativeResize="0"/>
          <p:nvPr/>
        </p:nvPicPr>
        <p:blipFill>
          <a:blip r:embed="rId5">
            <a:alphaModFix/>
          </a:blip>
          <a:stretch>
            <a:fillRect/>
          </a:stretch>
        </p:blipFill>
        <p:spPr>
          <a:xfrm rot="10800000">
            <a:off x="9048225" y="1614625"/>
            <a:ext cx="2879575" cy="2823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8"/>
          <p:cNvSpPr txBox="1">
            <a:spLocks noGrp="1"/>
          </p:cNvSpPr>
          <p:nvPr>
            <p:ph type="body" idx="4294967295"/>
          </p:nvPr>
        </p:nvSpPr>
        <p:spPr>
          <a:xfrm>
            <a:off x="781975" y="1381050"/>
            <a:ext cx="7162800" cy="4095900"/>
          </a:xfrm>
          <a:prstGeom prst="rect">
            <a:avLst/>
          </a:prstGeom>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endParaRPr sz="1800">
              <a:latin typeface="Calibri"/>
              <a:ea typeface="Calibri"/>
              <a:cs typeface="Calibri"/>
              <a:sym typeface="Calibri"/>
            </a:endParaRPr>
          </a:p>
          <a:p>
            <a:pPr marL="0" lvl="0" indent="0" algn="l" rtl="0">
              <a:lnSpc>
                <a:spcPct val="100000"/>
              </a:lnSpc>
              <a:spcBef>
                <a:spcPts val="1600"/>
              </a:spcBef>
              <a:spcAft>
                <a:spcPts val="0"/>
              </a:spcAft>
              <a:buNone/>
            </a:pPr>
            <a:endParaRPr sz="4800" b="1">
              <a:latin typeface="Calibri"/>
              <a:ea typeface="Calibri"/>
              <a:cs typeface="Calibri"/>
              <a:sym typeface="Calibri"/>
            </a:endParaRPr>
          </a:p>
          <a:p>
            <a:pPr marL="0" lvl="0" indent="0" algn="l" rtl="0">
              <a:lnSpc>
                <a:spcPct val="100000"/>
              </a:lnSpc>
              <a:spcBef>
                <a:spcPts val="1600"/>
              </a:spcBef>
              <a:spcAft>
                <a:spcPts val="0"/>
              </a:spcAft>
              <a:buNone/>
            </a:pPr>
            <a:r>
              <a:rPr lang="en-CA" sz="4800" b="1">
                <a:latin typeface="Calibri"/>
                <a:ea typeface="Calibri"/>
                <a:cs typeface="Calibri"/>
                <a:sym typeface="Calibri"/>
              </a:rPr>
              <a:t>Quick Stretch</a:t>
            </a:r>
            <a:endParaRPr sz="4800" b="1">
              <a:latin typeface="Calibri"/>
              <a:ea typeface="Calibri"/>
              <a:cs typeface="Calibri"/>
              <a:sym typeface="Calibri"/>
            </a:endParaRPr>
          </a:p>
          <a:p>
            <a:pPr marL="0" lvl="0" indent="0" algn="l" rtl="0">
              <a:lnSpc>
                <a:spcPct val="100000"/>
              </a:lnSpc>
              <a:spcBef>
                <a:spcPts val="1600"/>
              </a:spcBef>
              <a:spcAft>
                <a:spcPts val="1600"/>
              </a:spcAft>
              <a:buNone/>
            </a:pPr>
            <a:endParaRPr>
              <a:latin typeface="Calibri"/>
              <a:ea typeface="Calibri"/>
              <a:cs typeface="Calibri"/>
              <a:sym typeface="Calibri"/>
            </a:endParaRPr>
          </a:p>
        </p:txBody>
      </p:sp>
      <p:pic>
        <p:nvPicPr>
          <p:cNvPr id="485" name="Google Shape;485;p68"/>
          <p:cNvPicPr preferRelativeResize="0"/>
          <p:nvPr/>
        </p:nvPicPr>
        <p:blipFill>
          <a:blip r:embed="rId3">
            <a:alphaModFix/>
          </a:blip>
          <a:stretch>
            <a:fillRect/>
          </a:stretch>
        </p:blipFill>
        <p:spPr>
          <a:xfrm>
            <a:off x="7276525" y="1136150"/>
            <a:ext cx="3448175" cy="5172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9"/>
          <p:cNvSpPr txBox="1">
            <a:spLocks noGrp="1"/>
          </p:cNvSpPr>
          <p:nvPr>
            <p:ph type="body" idx="4294967295"/>
          </p:nvPr>
        </p:nvSpPr>
        <p:spPr>
          <a:xfrm>
            <a:off x="1055950" y="2148025"/>
            <a:ext cx="9201000" cy="2883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Font typeface="Calibri"/>
              <a:buChar char="●"/>
            </a:pPr>
            <a:r>
              <a:rPr lang="en-CA" sz="3000">
                <a:latin typeface="Calibri"/>
                <a:ea typeface="Calibri"/>
                <a:cs typeface="Calibri"/>
                <a:sym typeface="Calibri"/>
              </a:rPr>
              <a:t>By their nature, discussions are unpredictable</a:t>
            </a:r>
            <a:endParaRPr sz="3000">
              <a:latin typeface="Calibri"/>
              <a:ea typeface="Calibri"/>
              <a:cs typeface="Calibri"/>
              <a:sym typeface="Calibri"/>
            </a:endParaRPr>
          </a:p>
          <a:p>
            <a:pPr marL="457200" lvl="0" indent="0" algn="l" rtl="0">
              <a:lnSpc>
                <a:spcPct val="100000"/>
              </a:lnSpc>
              <a:spcBef>
                <a:spcPts val="0"/>
              </a:spcBef>
              <a:spcAft>
                <a:spcPts val="0"/>
              </a:spcAft>
              <a:buNone/>
            </a:pPr>
            <a:endParaRPr sz="3000">
              <a:latin typeface="Calibri"/>
              <a:ea typeface="Calibri"/>
              <a:cs typeface="Calibri"/>
              <a:sym typeface="Calibri"/>
            </a:endParaRPr>
          </a:p>
          <a:p>
            <a:pPr marL="457200" lvl="0" indent="-419100" algn="l" rtl="0">
              <a:lnSpc>
                <a:spcPct val="100000"/>
              </a:lnSpc>
              <a:spcBef>
                <a:spcPts val="0"/>
              </a:spcBef>
              <a:spcAft>
                <a:spcPts val="0"/>
              </a:spcAft>
              <a:buSzPts val="3000"/>
              <a:buFont typeface="Calibri"/>
              <a:buChar char="●"/>
            </a:pPr>
            <a:r>
              <a:rPr lang="en-CA" sz="3000">
                <a:latin typeface="Calibri"/>
                <a:ea typeface="Calibri"/>
                <a:cs typeface="Calibri"/>
                <a:sym typeface="Calibri"/>
              </a:rPr>
              <a:t>Even with careful planning and preparation a discussion can sometimes go in directions that you may not have anticipated </a:t>
            </a:r>
            <a:endParaRPr sz="3000">
              <a:latin typeface="Calibri"/>
              <a:ea typeface="Calibri"/>
              <a:cs typeface="Calibri"/>
              <a:sym typeface="Calibri"/>
            </a:endParaRPr>
          </a:p>
          <a:p>
            <a:pPr marL="0" lvl="0" indent="0" algn="l" rtl="0">
              <a:lnSpc>
                <a:spcPct val="100000"/>
              </a:lnSpc>
              <a:spcBef>
                <a:spcPts val="0"/>
              </a:spcBef>
              <a:spcAft>
                <a:spcPts val="0"/>
              </a:spcAft>
              <a:buNone/>
            </a:pPr>
            <a:endParaRPr sz="2100">
              <a:latin typeface="Calibri"/>
              <a:ea typeface="Calibri"/>
              <a:cs typeface="Calibri"/>
              <a:sym typeface="Calibri"/>
            </a:endParaRPr>
          </a:p>
          <a:p>
            <a:pPr marL="0" lvl="0" indent="0" algn="l" rtl="0">
              <a:lnSpc>
                <a:spcPct val="100000"/>
              </a:lnSpc>
              <a:spcBef>
                <a:spcPts val="0"/>
              </a:spcBef>
              <a:spcAft>
                <a:spcPts val="0"/>
              </a:spcAft>
              <a:buNone/>
            </a:pPr>
            <a:endParaRPr sz="2100">
              <a:latin typeface="Calibri"/>
              <a:ea typeface="Calibri"/>
              <a:cs typeface="Calibri"/>
              <a:sym typeface="Calibri"/>
            </a:endParaRPr>
          </a:p>
        </p:txBody>
      </p:sp>
      <p:pic>
        <p:nvPicPr>
          <p:cNvPr id="491" name="Google Shape;491;p69"/>
          <p:cNvPicPr preferRelativeResize="0"/>
          <p:nvPr/>
        </p:nvPicPr>
        <p:blipFill>
          <a:blip r:embed="rId3">
            <a:alphaModFix/>
          </a:blip>
          <a:stretch>
            <a:fillRect/>
          </a:stretch>
        </p:blipFill>
        <p:spPr>
          <a:xfrm rot="-5400000">
            <a:off x="8150752" y="4272300"/>
            <a:ext cx="4865975" cy="4771325"/>
          </a:xfrm>
          <a:prstGeom prst="rect">
            <a:avLst/>
          </a:prstGeom>
          <a:noFill/>
          <a:ln>
            <a:noFill/>
          </a:ln>
        </p:spPr>
      </p:pic>
      <p:sp>
        <p:nvSpPr>
          <p:cNvPr id="492" name="Google Shape;492;p69"/>
          <p:cNvSpPr txBox="1"/>
          <p:nvPr/>
        </p:nvSpPr>
        <p:spPr>
          <a:xfrm>
            <a:off x="1055950" y="1112725"/>
            <a:ext cx="8856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4200" b="1">
                <a:latin typeface="Calibri"/>
                <a:ea typeface="Calibri"/>
                <a:cs typeface="Calibri"/>
                <a:sym typeface="Calibri"/>
              </a:rPr>
              <a:t>Challenges in Classroom Discussion</a:t>
            </a:r>
            <a:endParaRPr sz="4200" b="1">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0"/>
          <p:cNvSpPr txBox="1">
            <a:spLocks noGrp="1"/>
          </p:cNvSpPr>
          <p:nvPr>
            <p:ph type="title" idx="4294967295"/>
          </p:nvPr>
        </p:nvSpPr>
        <p:spPr>
          <a:xfrm>
            <a:off x="685800" y="4413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Poppins"/>
                <a:ea typeface="Poppins"/>
                <a:cs typeface="Poppins"/>
                <a:sym typeface="Poppins"/>
              </a:rPr>
              <a:t> </a:t>
            </a:r>
            <a:endParaRPr>
              <a:latin typeface="Poppins"/>
              <a:ea typeface="Poppins"/>
              <a:cs typeface="Poppins"/>
              <a:sym typeface="Poppins"/>
            </a:endParaRPr>
          </a:p>
        </p:txBody>
      </p:sp>
      <p:sp>
        <p:nvSpPr>
          <p:cNvPr id="498" name="Google Shape;498;p70"/>
          <p:cNvSpPr txBox="1">
            <a:spLocks noGrp="1"/>
          </p:cNvSpPr>
          <p:nvPr>
            <p:ph type="body" idx="4294967295"/>
          </p:nvPr>
        </p:nvSpPr>
        <p:spPr>
          <a:xfrm>
            <a:off x="685800" y="1924350"/>
            <a:ext cx="10515600" cy="3552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3600"/>
              <a:buFont typeface="Calibri"/>
              <a:buChar char="●"/>
            </a:pPr>
            <a:r>
              <a:rPr lang="en-CA" sz="3600" b="1">
                <a:latin typeface="Calibri"/>
                <a:ea typeface="Calibri"/>
                <a:cs typeface="Calibri"/>
                <a:sym typeface="Calibri"/>
              </a:rPr>
              <a:t>How do we identify the problem?</a:t>
            </a:r>
            <a:endParaRPr sz="3600" b="1">
              <a:latin typeface="Calibri"/>
              <a:ea typeface="Calibri"/>
              <a:cs typeface="Calibri"/>
              <a:sym typeface="Calibri"/>
            </a:endParaRPr>
          </a:p>
          <a:p>
            <a:pPr marL="457200" lvl="0" indent="0" algn="l" rtl="0">
              <a:lnSpc>
                <a:spcPct val="100000"/>
              </a:lnSpc>
              <a:spcBef>
                <a:spcPts val="0"/>
              </a:spcBef>
              <a:spcAft>
                <a:spcPts val="0"/>
              </a:spcAft>
              <a:buNone/>
            </a:pPr>
            <a:endParaRPr sz="3600" b="1">
              <a:latin typeface="Calibri"/>
              <a:ea typeface="Calibri"/>
              <a:cs typeface="Calibri"/>
              <a:sym typeface="Calibri"/>
            </a:endParaRPr>
          </a:p>
          <a:p>
            <a:pPr marL="457200" lvl="0" indent="-457200" algn="l" rtl="0">
              <a:lnSpc>
                <a:spcPct val="100000"/>
              </a:lnSpc>
              <a:spcBef>
                <a:spcPts val="0"/>
              </a:spcBef>
              <a:spcAft>
                <a:spcPts val="0"/>
              </a:spcAft>
              <a:buSzPts val="3600"/>
              <a:buFont typeface="Calibri"/>
              <a:buChar char="●"/>
            </a:pPr>
            <a:r>
              <a:rPr lang="en-CA" sz="3600" b="1">
                <a:latin typeface="Calibri"/>
                <a:ea typeface="Calibri"/>
                <a:cs typeface="Calibri"/>
                <a:sym typeface="Calibri"/>
              </a:rPr>
              <a:t>How do we respond in ways that address any harm?</a:t>
            </a:r>
            <a:endParaRPr sz="3600" b="1">
              <a:latin typeface="Calibri"/>
              <a:ea typeface="Calibri"/>
              <a:cs typeface="Calibri"/>
              <a:sym typeface="Calibri"/>
            </a:endParaRPr>
          </a:p>
          <a:p>
            <a:pPr marL="457200" lvl="0" indent="0" algn="l" rtl="0">
              <a:lnSpc>
                <a:spcPct val="100000"/>
              </a:lnSpc>
              <a:spcBef>
                <a:spcPts val="0"/>
              </a:spcBef>
              <a:spcAft>
                <a:spcPts val="0"/>
              </a:spcAft>
              <a:buNone/>
            </a:pPr>
            <a:endParaRPr sz="3600" b="1">
              <a:latin typeface="Calibri"/>
              <a:ea typeface="Calibri"/>
              <a:cs typeface="Calibri"/>
              <a:sym typeface="Calibri"/>
            </a:endParaRPr>
          </a:p>
          <a:p>
            <a:pPr marL="457200" lvl="0" indent="-457200" algn="l" rtl="0">
              <a:lnSpc>
                <a:spcPct val="100000"/>
              </a:lnSpc>
              <a:spcBef>
                <a:spcPts val="0"/>
              </a:spcBef>
              <a:spcAft>
                <a:spcPts val="0"/>
              </a:spcAft>
              <a:buSzPts val="3600"/>
              <a:buFont typeface="Calibri"/>
              <a:buChar char="●"/>
            </a:pPr>
            <a:r>
              <a:rPr lang="en-CA" sz="3600" b="1">
                <a:latin typeface="Calibri"/>
                <a:ea typeface="Calibri"/>
                <a:cs typeface="Calibri"/>
                <a:sym typeface="Calibri"/>
              </a:rPr>
              <a:t>How do we manage our own reactions?</a:t>
            </a:r>
            <a:r>
              <a:rPr lang="en-CA" sz="3600">
                <a:latin typeface="Calibri"/>
                <a:ea typeface="Calibri"/>
                <a:cs typeface="Calibri"/>
                <a:sym typeface="Calibri"/>
              </a:rPr>
              <a:t> </a:t>
            </a:r>
            <a:endParaRPr sz="3600">
              <a:latin typeface="Calibri"/>
              <a:ea typeface="Calibri"/>
              <a:cs typeface="Calibri"/>
              <a:sym typeface="Calibri"/>
            </a:endParaRPr>
          </a:p>
          <a:p>
            <a:pPr marL="0" lvl="0" indent="0" algn="l" rtl="0">
              <a:lnSpc>
                <a:spcPct val="100000"/>
              </a:lnSpc>
              <a:spcBef>
                <a:spcPts val="0"/>
              </a:spcBef>
              <a:spcAft>
                <a:spcPts val="0"/>
              </a:spcAft>
              <a:buNone/>
            </a:pPr>
            <a:endParaRPr sz="3000">
              <a:latin typeface="Calibri"/>
              <a:ea typeface="Calibri"/>
              <a:cs typeface="Calibri"/>
              <a:sym typeface="Calibri"/>
            </a:endParaRPr>
          </a:p>
          <a:p>
            <a:pPr marL="0" lvl="0" indent="0" algn="l" rtl="0">
              <a:lnSpc>
                <a:spcPct val="100000"/>
              </a:lnSpc>
              <a:spcBef>
                <a:spcPts val="0"/>
              </a:spcBef>
              <a:spcAft>
                <a:spcPts val="0"/>
              </a:spcAft>
              <a:buNone/>
            </a:pPr>
            <a:endParaRPr sz="25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1"/>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Poppins"/>
                <a:ea typeface="Poppins"/>
                <a:cs typeface="Poppins"/>
                <a:sym typeface="Poppins"/>
              </a:rPr>
              <a:t>Dilemma Dialogue Protocol </a:t>
            </a:r>
            <a:endParaRPr>
              <a:latin typeface="Poppins"/>
              <a:ea typeface="Poppins"/>
              <a:cs typeface="Poppins"/>
              <a:sym typeface="Poppins"/>
            </a:endParaRPr>
          </a:p>
        </p:txBody>
      </p:sp>
      <p:sp>
        <p:nvSpPr>
          <p:cNvPr id="504" name="Google Shape;504;p71"/>
          <p:cNvSpPr txBox="1">
            <a:spLocks noGrp="1"/>
          </p:cNvSpPr>
          <p:nvPr>
            <p:ph type="body" idx="4294967295"/>
          </p:nvPr>
        </p:nvSpPr>
        <p:spPr>
          <a:xfrm>
            <a:off x="838200" y="2000550"/>
            <a:ext cx="10692900" cy="3552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Calibri"/>
              <a:buChar char="●"/>
            </a:pPr>
            <a:r>
              <a:rPr lang="en-CA" sz="2800" b="1">
                <a:latin typeface="Calibri"/>
                <a:ea typeface="Calibri"/>
                <a:cs typeface="Calibri"/>
                <a:sym typeface="Calibri"/>
              </a:rPr>
              <a:t>Purpose:</a:t>
            </a:r>
            <a:r>
              <a:rPr lang="en-CA" sz="2800">
                <a:latin typeface="Calibri"/>
                <a:ea typeface="Calibri"/>
                <a:cs typeface="Calibri"/>
                <a:sym typeface="Calibri"/>
              </a:rPr>
              <a:t> To address a problem by surfacing the nuance of a situation, before reaching conclusions </a:t>
            </a:r>
            <a:endParaRPr sz="2800">
              <a:latin typeface="Calibri"/>
              <a:ea typeface="Calibri"/>
              <a:cs typeface="Calibri"/>
              <a:sym typeface="Calibri"/>
            </a:endParaRPr>
          </a:p>
          <a:p>
            <a:pPr marL="0" lvl="0" indent="0" algn="l" rtl="0">
              <a:lnSpc>
                <a:spcPct val="100000"/>
              </a:lnSpc>
              <a:spcBef>
                <a:spcPts val="0"/>
              </a:spcBef>
              <a:spcAft>
                <a:spcPts val="0"/>
              </a:spcAft>
              <a:buNone/>
            </a:pPr>
            <a:endParaRPr sz="2800">
              <a:latin typeface="Calibri"/>
              <a:ea typeface="Calibri"/>
              <a:cs typeface="Calibri"/>
              <a:sym typeface="Calibri"/>
            </a:endParaRPr>
          </a:p>
          <a:p>
            <a:pPr marL="457200" lvl="0" indent="-406400" algn="l" rtl="0">
              <a:lnSpc>
                <a:spcPct val="100000"/>
              </a:lnSpc>
              <a:spcBef>
                <a:spcPts val="0"/>
              </a:spcBef>
              <a:spcAft>
                <a:spcPts val="0"/>
              </a:spcAft>
              <a:buSzPts val="2800"/>
              <a:buFont typeface="Calibri"/>
              <a:buChar char="●"/>
            </a:pPr>
            <a:r>
              <a:rPr lang="en-CA" sz="2800" b="1">
                <a:latin typeface="Calibri"/>
                <a:ea typeface="Calibri"/>
                <a:cs typeface="Calibri"/>
                <a:sym typeface="Calibri"/>
              </a:rPr>
              <a:t>Discussion:</a:t>
            </a:r>
            <a:r>
              <a:rPr lang="en-CA" sz="2800">
                <a:latin typeface="Calibri"/>
                <a:ea typeface="Calibri"/>
                <a:cs typeface="Calibri"/>
                <a:sym typeface="Calibri"/>
              </a:rPr>
              <a:t> Each table will discuss a scenario in which a student makes a problematic comment </a:t>
            </a:r>
            <a:endParaRPr sz="2800">
              <a:latin typeface="Calibri"/>
              <a:ea typeface="Calibri"/>
              <a:cs typeface="Calibri"/>
              <a:sym typeface="Calibri"/>
            </a:endParaRPr>
          </a:p>
          <a:p>
            <a:pPr marL="0" lvl="0" indent="0" algn="l" rtl="0">
              <a:lnSpc>
                <a:spcPct val="100000"/>
              </a:lnSpc>
              <a:spcBef>
                <a:spcPts val="0"/>
              </a:spcBef>
              <a:spcAft>
                <a:spcPts val="0"/>
              </a:spcAft>
              <a:buNone/>
            </a:pPr>
            <a:endParaRPr sz="2800">
              <a:latin typeface="Calibri"/>
              <a:ea typeface="Calibri"/>
              <a:cs typeface="Calibri"/>
              <a:sym typeface="Calibri"/>
            </a:endParaRPr>
          </a:p>
          <a:p>
            <a:pPr marL="457200" lvl="0" indent="-406400" algn="l" rtl="0">
              <a:lnSpc>
                <a:spcPct val="100000"/>
              </a:lnSpc>
              <a:spcBef>
                <a:spcPts val="0"/>
              </a:spcBef>
              <a:spcAft>
                <a:spcPts val="0"/>
              </a:spcAft>
              <a:buSzPts val="2800"/>
              <a:buFont typeface="Calibri"/>
              <a:buChar char="●"/>
            </a:pPr>
            <a:r>
              <a:rPr lang="en-CA" sz="2800" b="1">
                <a:latin typeface="Calibri"/>
                <a:ea typeface="Calibri"/>
                <a:cs typeface="Calibri"/>
                <a:sym typeface="Calibri"/>
              </a:rPr>
              <a:t>Output: </a:t>
            </a:r>
            <a:r>
              <a:rPr lang="en-CA" sz="2800">
                <a:latin typeface="Calibri"/>
                <a:ea typeface="Calibri"/>
                <a:cs typeface="Calibri"/>
                <a:sym typeface="Calibri"/>
              </a:rPr>
              <a:t>Together we will come up with a list of guidelines for addressing these and similar scenarios </a:t>
            </a:r>
            <a:endParaRPr sz="2800">
              <a:latin typeface="Calibri"/>
              <a:ea typeface="Calibri"/>
              <a:cs typeface="Calibri"/>
              <a:sym typeface="Calibri"/>
            </a:endParaRPr>
          </a:p>
          <a:p>
            <a:pPr marL="0" lvl="0" indent="0" algn="l" rtl="0">
              <a:lnSpc>
                <a:spcPct val="100000"/>
              </a:lnSpc>
              <a:spcBef>
                <a:spcPts val="0"/>
              </a:spcBef>
              <a:spcAft>
                <a:spcPts val="0"/>
              </a:spcAft>
              <a:buNone/>
            </a:pPr>
            <a:endParaRPr sz="2800">
              <a:latin typeface="Calibri"/>
              <a:ea typeface="Calibri"/>
              <a:cs typeface="Calibri"/>
              <a:sym typeface="Calibri"/>
            </a:endParaRPr>
          </a:p>
          <a:p>
            <a:pPr marL="0" lvl="0" indent="0" algn="l" rtl="0">
              <a:lnSpc>
                <a:spcPct val="100000"/>
              </a:lnSpc>
              <a:spcBef>
                <a:spcPts val="0"/>
              </a:spcBef>
              <a:spcAft>
                <a:spcPts val="0"/>
              </a:spcAft>
              <a:buNone/>
            </a:pPr>
            <a:endParaRPr sz="2800">
              <a:latin typeface="Calibri"/>
              <a:ea typeface="Calibri"/>
              <a:cs typeface="Calibri"/>
              <a:sym typeface="Calibri"/>
            </a:endParaRPr>
          </a:p>
          <a:p>
            <a:pPr marL="0" lvl="0" indent="0" algn="l" rtl="0">
              <a:lnSpc>
                <a:spcPct val="100000"/>
              </a:lnSpc>
              <a:spcBef>
                <a:spcPts val="0"/>
              </a:spcBef>
              <a:spcAft>
                <a:spcPts val="0"/>
              </a:spcAft>
              <a:buNone/>
            </a:pPr>
            <a:endParaRPr sz="2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2"/>
          <p:cNvSpPr txBox="1">
            <a:spLocks noGrp="1"/>
          </p:cNvSpPr>
          <p:nvPr>
            <p:ph type="title" idx="4294967295"/>
          </p:nvPr>
        </p:nvSpPr>
        <p:spPr>
          <a:xfrm>
            <a:off x="838200" y="603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Poppins"/>
                <a:ea typeface="Poppins"/>
                <a:cs typeface="Poppins"/>
                <a:sym typeface="Poppins"/>
              </a:rPr>
              <a:t>Instructions</a:t>
            </a:r>
            <a:endParaRPr>
              <a:latin typeface="Poppins"/>
              <a:ea typeface="Poppins"/>
              <a:cs typeface="Poppins"/>
              <a:sym typeface="Poppins"/>
            </a:endParaRPr>
          </a:p>
        </p:txBody>
      </p:sp>
      <p:sp>
        <p:nvSpPr>
          <p:cNvPr id="510" name="Google Shape;510;p72"/>
          <p:cNvSpPr txBox="1">
            <a:spLocks noGrp="1"/>
          </p:cNvSpPr>
          <p:nvPr>
            <p:ph type="body" idx="4294967295"/>
          </p:nvPr>
        </p:nvSpPr>
        <p:spPr>
          <a:xfrm>
            <a:off x="1146300" y="1474450"/>
            <a:ext cx="9899400" cy="47586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1000"/>
              </a:spcBef>
              <a:spcAft>
                <a:spcPts val="0"/>
              </a:spcAft>
              <a:buSzPts val="2200"/>
              <a:buFont typeface="Calibri"/>
              <a:buChar char="●"/>
            </a:pPr>
            <a:r>
              <a:rPr lang="en-CA" sz="2200">
                <a:latin typeface="Calibri"/>
                <a:ea typeface="Calibri"/>
                <a:cs typeface="Calibri"/>
                <a:sym typeface="Calibri"/>
              </a:rPr>
              <a:t>Break into 2 groups</a:t>
            </a:r>
            <a:endParaRPr sz="2200">
              <a:latin typeface="Calibri"/>
              <a:ea typeface="Calibri"/>
              <a:cs typeface="Calibri"/>
              <a:sym typeface="Calibri"/>
            </a:endParaRPr>
          </a:p>
          <a:p>
            <a:pPr marL="457200" lvl="0" indent="-368300" algn="l" rtl="0">
              <a:lnSpc>
                <a:spcPct val="115000"/>
              </a:lnSpc>
              <a:spcBef>
                <a:spcPts val="1000"/>
              </a:spcBef>
              <a:spcAft>
                <a:spcPts val="0"/>
              </a:spcAft>
              <a:buSzPts val="2200"/>
              <a:buFont typeface="Calibri"/>
              <a:buChar char="●"/>
            </a:pPr>
            <a:r>
              <a:rPr lang="en-CA" sz="2200">
                <a:latin typeface="Calibri"/>
                <a:ea typeface="Calibri"/>
                <a:cs typeface="Calibri"/>
                <a:sym typeface="Calibri"/>
              </a:rPr>
              <a:t>Assign a timekeeper and a group note-taker </a:t>
            </a:r>
            <a:endParaRPr sz="2200">
              <a:latin typeface="Calibri"/>
              <a:ea typeface="Calibri"/>
              <a:cs typeface="Calibri"/>
              <a:sym typeface="Calibri"/>
            </a:endParaRPr>
          </a:p>
          <a:p>
            <a:pPr marL="457200" lvl="0" indent="-368300" algn="l" rtl="0">
              <a:lnSpc>
                <a:spcPct val="115000"/>
              </a:lnSpc>
              <a:spcBef>
                <a:spcPts val="1000"/>
              </a:spcBef>
              <a:spcAft>
                <a:spcPts val="0"/>
              </a:spcAft>
              <a:buSzPts val="2200"/>
              <a:buFont typeface="Calibri"/>
              <a:buChar char="●"/>
            </a:pPr>
            <a:r>
              <a:rPr lang="en-CA" sz="2200">
                <a:latin typeface="Calibri"/>
                <a:ea typeface="Calibri"/>
                <a:cs typeface="Calibri"/>
                <a:sym typeface="Calibri"/>
              </a:rPr>
              <a:t>Read the dilemma scenario provided. Take a few minutes to individually jot down any initial thoughts and questions you have about the prompt. (3 minutes) </a:t>
            </a:r>
            <a:endParaRPr sz="2200">
              <a:latin typeface="Calibri"/>
              <a:ea typeface="Calibri"/>
              <a:cs typeface="Calibri"/>
              <a:sym typeface="Calibri"/>
            </a:endParaRPr>
          </a:p>
          <a:p>
            <a:pPr marL="457200" lvl="0" indent="-368300" algn="l" rtl="0">
              <a:lnSpc>
                <a:spcPct val="115000"/>
              </a:lnSpc>
              <a:spcBef>
                <a:spcPts val="1000"/>
              </a:spcBef>
              <a:spcAft>
                <a:spcPts val="0"/>
              </a:spcAft>
              <a:buSzPts val="2200"/>
              <a:buFont typeface="Calibri"/>
              <a:buChar char="●"/>
            </a:pPr>
            <a:r>
              <a:rPr lang="en-CA" sz="2200">
                <a:latin typeface="Calibri"/>
                <a:ea typeface="Calibri"/>
                <a:cs typeface="Calibri"/>
                <a:sym typeface="Calibri"/>
              </a:rPr>
              <a:t>Take turns responding to the prompt: each group member takes 1 minute (max) to briefly share their initial thoughts. (4 minutes) </a:t>
            </a:r>
            <a:endParaRPr sz="2200">
              <a:latin typeface="Calibri"/>
              <a:ea typeface="Calibri"/>
              <a:cs typeface="Calibri"/>
              <a:sym typeface="Calibri"/>
            </a:endParaRPr>
          </a:p>
          <a:p>
            <a:pPr marL="457200" lvl="0" indent="-368300" algn="l" rtl="0">
              <a:lnSpc>
                <a:spcPct val="115000"/>
              </a:lnSpc>
              <a:spcBef>
                <a:spcPts val="1000"/>
              </a:spcBef>
              <a:spcAft>
                <a:spcPts val="0"/>
              </a:spcAft>
              <a:buSzPts val="2200"/>
              <a:buFont typeface="Calibri"/>
              <a:buChar char="●"/>
            </a:pPr>
            <a:r>
              <a:rPr lang="en-CA" sz="2200">
                <a:latin typeface="Calibri"/>
                <a:ea typeface="Calibri"/>
                <a:cs typeface="Calibri"/>
                <a:sym typeface="Calibri"/>
              </a:rPr>
              <a:t>Explore the scenario as a group, focusing on understanding the situation and factors at play. Discuss what actions a teacher could take in the moment, after class is over, and before the next problem arises. (8 minutes)</a:t>
            </a:r>
            <a:endParaRPr sz="2200">
              <a:latin typeface="Calibri"/>
              <a:ea typeface="Calibri"/>
              <a:cs typeface="Calibri"/>
              <a:sym typeface="Calibri"/>
            </a:endParaRPr>
          </a:p>
          <a:p>
            <a:pPr marL="457200" lvl="0" indent="-368300" algn="l" rtl="0">
              <a:lnSpc>
                <a:spcPct val="115000"/>
              </a:lnSpc>
              <a:spcBef>
                <a:spcPts val="1000"/>
              </a:spcBef>
              <a:spcAft>
                <a:spcPts val="0"/>
              </a:spcAft>
              <a:buSzPts val="2200"/>
              <a:buFont typeface="Calibri"/>
              <a:buChar char="●"/>
            </a:pPr>
            <a:r>
              <a:rPr lang="en-CA" sz="2200">
                <a:latin typeface="Calibri"/>
                <a:ea typeface="Calibri"/>
                <a:cs typeface="Calibri"/>
                <a:sym typeface="Calibri"/>
              </a:rPr>
              <a:t>Have the group note-taker write down your group’s ideas on the Dilemma Dialogue Brainstorming sheet</a:t>
            </a:r>
            <a:endParaRPr sz="2800">
              <a:latin typeface="Calibri"/>
              <a:ea typeface="Calibri"/>
              <a:cs typeface="Calibri"/>
              <a:sym typeface="Calibri"/>
            </a:endParaRPr>
          </a:p>
          <a:p>
            <a:pPr marL="0" lvl="0" indent="0" algn="l" rtl="0">
              <a:lnSpc>
                <a:spcPct val="115000"/>
              </a:lnSpc>
              <a:spcBef>
                <a:spcPts val="0"/>
              </a:spcBef>
              <a:spcAft>
                <a:spcPts val="0"/>
              </a:spcAft>
              <a:buNone/>
            </a:pPr>
            <a:endParaRPr sz="2800">
              <a:latin typeface="Calibri"/>
              <a:ea typeface="Calibri"/>
              <a:cs typeface="Calibri"/>
              <a:sym typeface="Calibri"/>
            </a:endParaRPr>
          </a:p>
          <a:p>
            <a:pPr marL="0" lvl="0" indent="0" algn="l" rtl="0">
              <a:lnSpc>
                <a:spcPct val="100000"/>
              </a:lnSpc>
              <a:spcBef>
                <a:spcPts val="0"/>
              </a:spcBef>
              <a:spcAft>
                <a:spcPts val="0"/>
              </a:spcAft>
              <a:buNone/>
            </a:pPr>
            <a:endParaRPr sz="1900">
              <a:latin typeface="Calibri"/>
              <a:ea typeface="Calibri"/>
              <a:cs typeface="Calibri"/>
              <a:sym typeface="Calibri"/>
            </a:endParaRPr>
          </a:p>
          <a:p>
            <a:pPr marL="0" lvl="0" indent="0" algn="l" rtl="0">
              <a:lnSpc>
                <a:spcPct val="100000"/>
              </a:lnSpc>
              <a:spcBef>
                <a:spcPts val="0"/>
              </a:spcBef>
              <a:spcAft>
                <a:spcPts val="0"/>
              </a:spcAft>
              <a:buNone/>
            </a:pPr>
            <a:endParaRPr sz="1900">
              <a:latin typeface="Calibri"/>
              <a:ea typeface="Calibri"/>
              <a:cs typeface="Calibri"/>
              <a:sym typeface="Calibri"/>
            </a:endParaRPr>
          </a:p>
        </p:txBody>
      </p:sp>
      <p:sp>
        <p:nvSpPr>
          <p:cNvPr id="511" name="Google Shape;511;p72"/>
          <p:cNvSpPr txBox="1"/>
          <p:nvPr/>
        </p:nvSpPr>
        <p:spPr>
          <a:xfrm>
            <a:off x="8352600" y="6080650"/>
            <a:ext cx="37632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800" b="1">
                <a:solidFill>
                  <a:schemeClr val="dk2"/>
                </a:solidFill>
                <a:latin typeface="Calibri"/>
                <a:ea typeface="Calibri"/>
                <a:cs typeface="Calibri"/>
                <a:sym typeface="Calibri"/>
              </a:rPr>
              <a:t>Total Time</a:t>
            </a:r>
            <a:r>
              <a:rPr lang="en-CA" sz="2800">
                <a:solidFill>
                  <a:schemeClr val="dk2"/>
                </a:solidFill>
                <a:latin typeface="Calibri"/>
                <a:ea typeface="Calibri"/>
                <a:cs typeface="Calibri"/>
                <a:sym typeface="Calibri"/>
              </a:rPr>
              <a:t>: 15 minutes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3"/>
          <p:cNvSpPr/>
          <p:nvPr/>
        </p:nvSpPr>
        <p:spPr>
          <a:xfrm>
            <a:off x="186250" y="6036350"/>
            <a:ext cx="2103300" cy="712200"/>
          </a:xfrm>
          <a:prstGeom prst="roundRect">
            <a:avLst>
              <a:gd name="adj" fmla="val 16667"/>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3"/>
          <p:cNvSpPr txBox="1"/>
          <p:nvPr/>
        </p:nvSpPr>
        <p:spPr>
          <a:xfrm>
            <a:off x="641400" y="724175"/>
            <a:ext cx="11066400" cy="564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3000" b="1">
                <a:latin typeface="Poppins"/>
                <a:ea typeface="Poppins"/>
                <a:cs typeface="Poppins"/>
                <a:sym typeface="Poppins"/>
              </a:rPr>
              <a:t>SCENARIO  </a:t>
            </a:r>
            <a:endParaRPr sz="3000" b="1">
              <a:latin typeface="Poppins"/>
              <a:ea typeface="Poppins"/>
              <a:cs typeface="Poppins"/>
              <a:sym typeface="Poppins"/>
            </a:endParaRPr>
          </a:p>
          <a:p>
            <a:pPr marL="0" lvl="0" indent="0" algn="l" rtl="0">
              <a:lnSpc>
                <a:spcPct val="115000"/>
              </a:lnSpc>
              <a:spcBef>
                <a:spcPts val="0"/>
              </a:spcBef>
              <a:spcAft>
                <a:spcPts val="0"/>
              </a:spcAft>
              <a:buNone/>
            </a:pPr>
            <a:endParaRPr sz="3000">
              <a:latin typeface="Calibri"/>
              <a:ea typeface="Calibri"/>
              <a:cs typeface="Calibri"/>
              <a:sym typeface="Calibri"/>
            </a:endParaRPr>
          </a:p>
          <a:p>
            <a:pPr marL="0" lvl="0" indent="0" algn="l" rtl="0">
              <a:lnSpc>
                <a:spcPct val="115000"/>
              </a:lnSpc>
              <a:spcBef>
                <a:spcPts val="0"/>
              </a:spcBef>
              <a:spcAft>
                <a:spcPts val="0"/>
              </a:spcAft>
              <a:buNone/>
            </a:pPr>
            <a:r>
              <a:rPr lang="en-CA" sz="2800">
                <a:latin typeface="Calibri"/>
                <a:ea typeface="Calibri"/>
                <a:cs typeface="Calibri"/>
                <a:sym typeface="Calibri"/>
              </a:rPr>
              <a:t>During a group discussion on the underrepresentation of women in the tech industry, a male student comments that women have no place in the workforce, and that they belong at home, taking care of their husbands. At first it seems like parody of bygone values, but the student seems serious. Further inquiry reveals he’s been watching videos of Andrew Tate — a violent and misogynistic influencer whose videos were viewed 11.6 billion times before he was banned from TikTok. The student adds there’s “nothing wrong with being sexist.” A female student yells that he doesn’t know what he’s talking about, and the class becomes chaotic. </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4"/>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Poppins"/>
                <a:ea typeface="Poppins"/>
                <a:cs typeface="Poppins"/>
                <a:sym typeface="Poppins"/>
              </a:rPr>
              <a:t>Consolidation  </a:t>
            </a:r>
            <a:endParaRPr>
              <a:latin typeface="Poppins"/>
              <a:ea typeface="Poppins"/>
              <a:cs typeface="Poppins"/>
              <a:sym typeface="Poppins"/>
            </a:endParaRPr>
          </a:p>
        </p:txBody>
      </p:sp>
      <p:sp>
        <p:nvSpPr>
          <p:cNvPr id="523" name="Google Shape;523;p74"/>
          <p:cNvSpPr txBox="1">
            <a:spLocks noGrp="1"/>
          </p:cNvSpPr>
          <p:nvPr>
            <p:ph type="body" idx="4294967295"/>
          </p:nvPr>
        </p:nvSpPr>
        <p:spPr>
          <a:xfrm>
            <a:off x="990600" y="2000550"/>
            <a:ext cx="9201000" cy="40710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Font typeface="Calibri"/>
              <a:buChar char="●"/>
            </a:pPr>
            <a:r>
              <a:rPr lang="en-CA" sz="3000">
                <a:latin typeface="Calibri"/>
                <a:ea typeface="Calibri"/>
                <a:cs typeface="Calibri"/>
                <a:sym typeface="Calibri"/>
              </a:rPr>
              <a:t>Thoughts about the scenario?</a:t>
            </a:r>
            <a:endParaRPr sz="3000">
              <a:latin typeface="Calibri"/>
              <a:ea typeface="Calibri"/>
              <a:cs typeface="Calibri"/>
              <a:sym typeface="Calibri"/>
            </a:endParaRPr>
          </a:p>
          <a:p>
            <a:pPr marL="457200" lvl="0" indent="0" algn="l" rtl="0">
              <a:lnSpc>
                <a:spcPct val="100000"/>
              </a:lnSpc>
              <a:spcBef>
                <a:spcPts val="1000"/>
              </a:spcBef>
              <a:spcAft>
                <a:spcPts val="0"/>
              </a:spcAft>
              <a:buNone/>
            </a:pPr>
            <a:endParaRPr sz="3000">
              <a:latin typeface="Calibri"/>
              <a:ea typeface="Calibri"/>
              <a:cs typeface="Calibri"/>
              <a:sym typeface="Calibri"/>
            </a:endParaRPr>
          </a:p>
          <a:p>
            <a:pPr marL="457200" lvl="0" indent="-419100" algn="l" rtl="0">
              <a:lnSpc>
                <a:spcPct val="100000"/>
              </a:lnSpc>
              <a:spcBef>
                <a:spcPts val="1000"/>
              </a:spcBef>
              <a:spcAft>
                <a:spcPts val="0"/>
              </a:spcAft>
              <a:buSzPts val="3000"/>
              <a:buFont typeface="Calibri"/>
              <a:buChar char="●"/>
            </a:pPr>
            <a:r>
              <a:rPr lang="en-CA" sz="3000">
                <a:latin typeface="Calibri"/>
                <a:ea typeface="Calibri"/>
                <a:cs typeface="Calibri"/>
                <a:sym typeface="Calibri"/>
              </a:rPr>
              <a:t>Brainstorming approaches - what could a</a:t>
            </a:r>
            <a:br>
              <a:rPr lang="en-CA" sz="3000">
                <a:latin typeface="Calibri"/>
                <a:ea typeface="Calibri"/>
                <a:cs typeface="Calibri"/>
                <a:sym typeface="Calibri"/>
              </a:rPr>
            </a:br>
            <a:r>
              <a:rPr lang="en-CA" sz="3000">
                <a:latin typeface="Calibri"/>
                <a:ea typeface="Calibri"/>
                <a:cs typeface="Calibri"/>
                <a:sym typeface="Calibri"/>
              </a:rPr>
              <a:t>teacher do:</a:t>
            </a:r>
            <a:endParaRPr sz="3000">
              <a:latin typeface="Calibri"/>
              <a:ea typeface="Calibri"/>
              <a:cs typeface="Calibri"/>
              <a:sym typeface="Calibri"/>
            </a:endParaRPr>
          </a:p>
          <a:p>
            <a:pPr marL="914400" lvl="1" indent="-419100" algn="l" rtl="0">
              <a:lnSpc>
                <a:spcPct val="100000"/>
              </a:lnSpc>
              <a:spcBef>
                <a:spcPts val="1000"/>
              </a:spcBef>
              <a:spcAft>
                <a:spcPts val="0"/>
              </a:spcAft>
              <a:buSzPts val="3000"/>
              <a:buFont typeface="Calibri"/>
              <a:buChar char="○"/>
            </a:pPr>
            <a:r>
              <a:rPr lang="en-CA" sz="3000">
                <a:latin typeface="Calibri"/>
                <a:ea typeface="Calibri"/>
                <a:cs typeface="Calibri"/>
                <a:sym typeface="Calibri"/>
              </a:rPr>
              <a:t>In the moment</a:t>
            </a:r>
            <a:endParaRPr sz="3000">
              <a:latin typeface="Calibri"/>
              <a:ea typeface="Calibri"/>
              <a:cs typeface="Calibri"/>
              <a:sym typeface="Calibri"/>
            </a:endParaRPr>
          </a:p>
          <a:p>
            <a:pPr marL="914400" lvl="1" indent="-419100" algn="l" rtl="0">
              <a:lnSpc>
                <a:spcPct val="100000"/>
              </a:lnSpc>
              <a:spcBef>
                <a:spcPts val="1000"/>
              </a:spcBef>
              <a:spcAft>
                <a:spcPts val="0"/>
              </a:spcAft>
              <a:buSzPts val="3000"/>
              <a:buFont typeface="Calibri"/>
              <a:buChar char="○"/>
            </a:pPr>
            <a:r>
              <a:rPr lang="en-CA" sz="3000">
                <a:latin typeface="Calibri"/>
                <a:ea typeface="Calibri"/>
                <a:cs typeface="Calibri"/>
                <a:sym typeface="Calibri"/>
              </a:rPr>
              <a:t>After class is over</a:t>
            </a:r>
            <a:endParaRPr sz="3000">
              <a:latin typeface="Calibri"/>
              <a:ea typeface="Calibri"/>
              <a:cs typeface="Calibri"/>
              <a:sym typeface="Calibri"/>
            </a:endParaRPr>
          </a:p>
          <a:p>
            <a:pPr marL="914400" lvl="1" indent="-419100" algn="l" rtl="0">
              <a:lnSpc>
                <a:spcPct val="100000"/>
              </a:lnSpc>
              <a:spcBef>
                <a:spcPts val="1000"/>
              </a:spcBef>
              <a:spcAft>
                <a:spcPts val="0"/>
              </a:spcAft>
              <a:buSzPts val="3000"/>
              <a:buFont typeface="Calibri"/>
              <a:buChar char="○"/>
            </a:pPr>
            <a:r>
              <a:rPr lang="en-CA" sz="3000">
                <a:latin typeface="Calibri"/>
                <a:ea typeface="Calibri"/>
                <a:cs typeface="Calibri"/>
                <a:sym typeface="Calibri"/>
              </a:rPr>
              <a:t>Before the next time</a:t>
            </a:r>
            <a:endParaRPr sz="3000">
              <a:latin typeface="Calibri"/>
              <a:ea typeface="Calibri"/>
              <a:cs typeface="Calibri"/>
              <a:sym typeface="Calibri"/>
            </a:endParaRPr>
          </a:p>
          <a:p>
            <a:pPr marL="0" lvl="0" indent="0" algn="l" rtl="0">
              <a:lnSpc>
                <a:spcPct val="100000"/>
              </a:lnSpc>
              <a:spcBef>
                <a:spcPts val="1000"/>
              </a:spcBef>
              <a:spcAft>
                <a:spcPts val="0"/>
              </a:spcAft>
              <a:buNone/>
            </a:pPr>
            <a:endParaRPr sz="2100">
              <a:latin typeface="Calibri"/>
              <a:ea typeface="Calibri"/>
              <a:cs typeface="Calibri"/>
              <a:sym typeface="Calibri"/>
            </a:endParaRPr>
          </a:p>
          <a:p>
            <a:pPr marL="0" lvl="0" indent="0" algn="l" rtl="0">
              <a:lnSpc>
                <a:spcPct val="100000"/>
              </a:lnSpc>
              <a:spcBef>
                <a:spcPts val="0"/>
              </a:spcBef>
              <a:spcAft>
                <a:spcPts val="0"/>
              </a:spcAft>
              <a:buNone/>
            </a:pPr>
            <a:endParaRPr sz="2100">
              <a:latin typeface="Calibri"/>
              <a:ea typeface="Calibri"/>
              <a:cs typeface="Calibri"/>
              <a:sym typeface="Calibri"/>
            </a:endParaRPr>
          </a:p>
        </p:txBody>
      </p:sp>
      <p:pic>
        <p:nvPicPr>
          <p:cNvPr id="524" name="Google Shape;524;p74"/>
          <p:cNvPicPr preferRelativeResize="0"/>
          <p:nvPr/>
        </p:nvPicPr>
        <p:blipFill>
          <a:blip r:embed="rId3">
            <a:alphaModFix/>
          </a:blip>
          <a:stretch>
            <a:fillRect/>
          </a:stretch>
        </p:blipFill>
        <p:spPr>
          <a:xfrm>
            <a:off x="6504400" y="4390925"/>
            <a:ext cx="2380000" cy="2333725"/>
          </a:xfrm>
          <a:prstGeom prst="rect">
            <a:avLst/>
          </a:prstGeom>
          <a:noFill/>
          <a:ln>
            <a:noFill/>
          </a:ln>
        </p:spPr>
      </p:pic>
      <p:pic>
        <p:nvPicPr>
          <p:cNvPr id="525" name="Google Shape;525;p74"/>
          <p:cNvPicPr preferRelativeResize="0"/>
          <p:nvPr/>
        </p:nvPicPr>
        <p:blipFill>
          <a:blip r:embed="rId4">
            <a:alphaModFix/>
          </a:blip>
          <a:stretch>
            <a:fillRect/>
          </a:stretch>
        </p:blipFill>
        <p:spPr>
          <a:xfrm rot="10800000">
            <a:off x="8438625" y="1614625"/>
            <a:ext cx="2879575" cy="2823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8"/>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t>What is a Controversial Issue?</a:t>
            </a:r>
            <a:endParaRPr b="1">
              <a:latin typeface="Calibri"/>
              <a:ea typeface="Calibri"/>
              <a:cs typeface="Calibri"/>
              <a:sym typeface="Calibri"/>
            </a:endParaRPr>
          </a:p>
        </p:txBody>
      </p:sp>
      <p:sp>
        <p:nvSpPr>
          <p:cNvPr id="417" name="Google Shape;417;p58"/>
          <p:cNvSpPr txBox="1">
            <a:spLocks noGrp="1"/>
          </p:cNvSpPr>
          <p:nvPr>
            <p:ph type="body" idx="4294967295"/>
          </p:nvPr>
        </p:nvSpPr>
        <p:spPr>
          <a:xfrm>
            <a:off x="838200" y="1825625"/>
            <a:ext cx="9814200" cy="4351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SzPts val="2400"/>
              <a:buFont typeface="Calibri"/>
              <a:buChar char="●"/>
            </a:pPr>
            <a:r>
              <a:rPr lang="en-CA">
                <a:latin typeface="Calibri"/>
                <a:ea typeface="Calibri"/>
                <a:cs typeface="Calibri"/>
                <a:sym typeface="Calibri"/>
              </a:rPr>
              <a:t>An </a:t>
            </a:r>
            <a:r>
              <a:rPr lang="en-CA" i="1">
                <a:latin typeface="Calibri"/>
                <a:ea typeface="Calibri"/>
                <a:cs typeface="Calibri"/>
                <a:sym typeface="Calibri"/>
              </a:rPr>
              <a:t>authentic</a:t>
            </a:r>
            <a:r>
              <a:rPr lang="en-CA">
                <a:latin typeface="Calibri"/>
                <a:ea typeface="Calibri"/>
                <a:cs typeface="Calibri"/>
                <a:sym typeface="Calibri"/>
              </a:rPr>
              <a:t> topic that is likely to give rise to multiple and competing answers (Diana Hess, </a:t>
            </a:r>
            <a:r>
              <a:rPr lang="en-CA" i="1">
                <a:latin typeface="Calibri"/>
                <a:ea typeface="Calibri"/>
                <a:cs typeface="Calibri"/>
                <a:sym typeface="Calibri"/>
              </a:rPr>
              <a:t>Controversy in the Classroom</a:t>
            </a:r>
            <a:r>
              <a:rPr lang="en-CA">
                <a:latin typeface="Calibri"/>
                <a:ea typeface="Calibri"/>
                <a:cs typeface="Calibri"/>
                <a:sym typeface="Calibri"/>
              </a:rPr>
              <a:t>)</a:t>
            </a:r>
            <a:endParaRPr>
              <a:latin typeface="Calibri"/>
              <a:ea typeface="Calibri"/>
              <a:cs typeface="Calibri"/>
              <a:sym typeface="Calibri"/>
            </a:endParaRPr>
          </a:p>
          <a:p>
            <a:pPr marL="457200" lvl="0" indent="-381000" algn="l" rtl="0">
              <a:spcBef>
                <a:spcPts val="1000"/>
              </a:spcBef>
              <a:spcAft>
                <a:spcPts val="0"/>
              </a:spcAft>
              <a:buSzPts val="2400"/>
              <a:buFont typeface="Calibri"/>
              <a:buChar char="●"/>
            </a:pPr>
            <a:r>
              <a:rPr lang="en-CA">
                <a:latin typeface="Calibri"/>
                <a:ea typeface="Calibri"/>
                <a:cs typeface="Calibri"/>
                <a:sym typeface="Calibri"/>
              </a:rPr>
              <a:t>Controversial </a:t>
            </a:r>
            <a:r>
              <a:rPr lang="en-CA" i="1">
                <a:latin typeface="Calibri"/>
                <a:ea typeface="Calibri"/>
                <a:cs typeface="Calibri"/>
                <a:sym typeface="Calibri"/>
              </a:rPr>
              <a:t>political issues</a:t>
            </a:r>
            <a:r>
              <a:rPr lang="en-CA">
                <a:latin typeface="Calibri"/>
                <a:ea typeface="Calibri"/>
                <a:cs typeface="Calibri"/>
                <a:sym typeface="Calibri"/>
              </a:rPr>
              <a:t> relate to matters of public policy (i.e.  questions about how we should live together as a public)</a:t>
            </a:r>
            <a:endParaRPr>
              <a:latin typeface="Calibri"/>
              <a:ea typeface="Calibri"/>
              <a:cs typeface="Calibri"/>
              <a:sym typeface="Calibri"/>
            </a:endParaRPr>
          </a:p>
          <a:p>
            <a:pPr marL="457200" lvl="0" indent="-381000" algn="l" rtl="0">
              <a:spcBef>
                <a:spcPts val="1000"/>
              </a:spcBef>
              <a:spcAft>
                <a:spcPts val="0"/>
              </a:spcAft>
              <a:buSzPts val="2400"/>
              <a:buFont typeface="Calibri"/>
              <a:buChar char="●"/>
            </a:pPr>
            <a:r>
              <a:rPr lang="en-CA">
                <a:latin typeface="Calibri"/>
                <a:ea typeface="Calibri"/>
                <a:cs typeface="Calibri"/>
                <a:sym typeface="Calibri"/>
              </a:rPr>
              <a:t>Any issue can be controversial — and you can use less charged, lower stakes issues to build the skills and habits of constructive discussion</a:t>
            </a:r>
            <a:br>
              <a:rPr lang="en-CA">
                <a:latin typeface="Calibri"/>
                <a:ea typeface="Calibri"/>
                <a:cs typeface="Calibri"/>
                <a:sym typeface="Calibri"/>
              </a:rPr>
            </a:br>
            <a:endParaRPr>
              <a:latin typeface="Calibri"/>
              <a:ea typeface="Calibri"/>
              <a:cs typeface="Calibri"/>
              <a:sym typeface="Calibri"/>
            </a:endParaRPr>
          </a:p>
          <a:p>
            <a:pPr marL="457200" lvl="0" indent="0" algn="l" rtl="0">
              <a:spcBef>
                <a:spcPts val="1000"/>
              </a:spcBef>
              <a:spcAft>
                <a:spcPts val="1600"/>
              </a:spcAft>
              <a:buNone/>
            </a:pPr>
            <a:endParaRPr>
              <a:latin typeface="Calibri"/>
              <a:ea typeface="Calibri"/>
              <a:cs typeface="Calibri"/>
              <a:sym typeface="Calibri"/>
            </a:endParaRPr>
          </a:p>
        </p:txBody>
      </p:sp>
      <p:pic>
        <p:nvPicPr>
          <p:cNvPr id="418" name="Google Shape;418;p58"/>
          <p:cNvPicPr preferRelativeResize="0"/>
          <p:nvPr/>
        </p:nvPicPr>
        <p:blipFill>
          <a:blip r:embed="rId3">
            <a:alphaModFix/>
          </a:blip>
          <a:stretch>
            <a:fillRect/>
          </a:stretch>
        </p:blipFill>
        <p:spPr>
          <a:xfrm rot="-5400000">
            <a:off x="9233650" y="4805700"/>
            <a:ext cx="4865975" cy="477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
                                            <p:txEl>
                                              <p:pRg st="0" end="0"/>
                                            </p:txEl>
                                          </p:spTgt>
                                        </p:tgtEl>
                                        <p:attrNameLst>
                                          <p:attrName>style.visibility</p:attrName>
                                        </p:attrNameLst>
                                      </p:cBhvr>
                                      <p:to>
                                        <p:strVal val="visible"/>
                                      </p:to>
                                    </p:set>
                                    <p:animEffect transition="in" filter="fade">
                                      <p:cBhvr>
                                        <p:cTn id="7" dur="1000"/>
                                        <p:tgtEl>
                                          <p:spTgt spid="4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7">
                                            <p:txEl>
                                              <p:pRg st="1" end="1"/>
                                            </p:txEl>
                                          </p:spTgt>
                                        </p:tgtEl>
                                        <p:attrNameLst>
                                          <p:attrName>style.visibility</p:attrName>
                                        </p:attrNameLst>
                                      </p:cBhvr>
                                      <p:to>
                                        <p:strVal val="visible"/>
                                      </p:to>
                                    </p:set>
                                    <p:animEffect transition="in" filter="fade">
                                      <p:cBhvr>
                                        <p:cTn id="12" dur="1000"/>
                                        <p:tgtEl>
                                          <p:spTgt spid="4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7">
                                            <p:txEl>
                                              <p:pRg st="2" end="2"/>
                                            </p:txEl>
                                          </p:spTgt>
                                        </p:tgtEl>
                                        <p:attrNameLst>
                                          <p:attrName>style.visibility</p:attrName>
                                        </p:attrNameLst>
                                      </p:cBhvr>
                                      <p:to>
                                        <p:strVal val="visible"/>
                                      </p:to>
                                    </p:set>
                                    <p:animEffect transition="in" filter="fade">
                                      <p:cBhvr>
                                        <p:cTn id="17" dur="1000"/>
                                        <p:tgtEl>
                                          <p:spTgt spid="4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7">
                                            <p:txEl>
                                              <p:pRg st="3" end="3"/>
                                            </p:txEl>
                                          </p:spTgt>
                                        </p:tgtEl>
                                        <p:attrNameLst>
                                          <p:attrName>style.visibility</p:attrName>
                                        </p:attrNameLst>
                                      </p:cBhvr>
                                      <p:to>
                                        <p:strVal val="visible"/>
                                      </p:to>
                                    </p:set>
                                    <p:animEffect transition="in" filter="fade">
                                      <p:cBhvr>
                                        <p:cTn id="22" dur="1000"/>
                                        <p:tgtEl>
                                          <p:spTgt spid="4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2"/>
        <p:cNvGrpSpPr/>
        <p:nvPr/>
      </p:nvGrpSpPr>
      <p:grpSpPr>
        <a:xfrm>
          <a:off x="0" y="0"/>
          <a:ext cx="0" cy="0"/>
          <a:chOff x="0" y="0"/>
          <a:chExt cx="0" cy="0"/>
        </a:xfrm>
      </p:grpSpPr>
      <p:pic>
        <p:nvPicPr>
          <p:cNvPr id="423" name="Google Shape;423;p59" descr="poll-type-id">
            <a:hlinkClick r:id="rId3"/>
          </p:cNvPr>
          <p:cNvPicPr preferRelativeResize="0"/>
          <p:nvPr/>
        </p:nvPicPr>
        <p:blipFill>
          <a:blip r:embed="rId4">
            <a:alphaModFix/>
          </a:blip>
          <a:stretch>
            <a:fillRect/>
          </a:stretch>
        </p:blipFill>
        <p:spPr>
          <a:xfrm>
            <a:off x="508000" y="2209800"/>
            <a:ext cx="2438400" cy="2438400"/>
          </a:xfrm>
          <a:prstGeom prst="rect">
            <a:avLst/>
          </a:prstGeom>
          <a:noFill/>
          <a:ln>
            <a:noFill/>
          </a:ln>
        </p:spPr>
      </p:pic>
      <p:pic>
        <p:nvPicPr>
          <p:cNvPr id="424" name="Google Shape;424;p59" descr="logo-id">
            <a:hlinkClick r:id="rId5"/>
          </p:cNvPr>
          <p:cNvPicPr preferRelativeResize="0"/>
          <p:nvPr/>
        </p:nvPicPr>
        <p:blipFill>
          <a:blip r:embed="rId6">
            <a:alphaModFix/>
          </a:blip>
          <a:stretch>
            <a:fillRect/>
          </a:stretch>
        </p:blipFill>
        <p:spPr>
          <a:xfrm>
            <a:off x="3228269" y="508000"/>
            <a:ext cx="1166001" cy="510125"/>
          </a:xfrm>
          <a:prstGeom prst="rect">
            <a:avLst/>
          </a:prstGeom>
          <a:noFill/>
          <a:ln>
            <a:noFill/>
          </a:ln>
        </p:spPr>
      </p:pic>
      <p:sp>
        <p:nvSpPr>
          <p:cNvPr id="425" name="Google Shape;425;p59" descr="title-id"/>
          <p:cNvSpPr txBox="1"/>
          <p:nvPr/>
        </p:nvSpPr>
        <p:spPr>
          <a:xfrm>
            <a:off x="3200400" y="2571750"/>
            <a:ext cx="8483700" cy="171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3600" b="1">
                <a:solidFill>
                  <a:srgbClr val="5B5B5B"/>
                </a:solidFill>
                <a:latin typeface="Roboto"/>
                <a:ea typeface="Roboto"/>
                <a:cs typeface="Roboto"/>
                <a:sym typeface="Roboto"/>
              </a:rPr>
              <a:t>What’s a challenging issue you might want to discuss in your class?</a:t>
            </a:r>
            <a:endParaRPr sz="3600" b="1">
              <a:solidFill>
                <a:srgbClr val="5B5B5B"/>
              </a:solidFill>
              <a:latin typeface="Roboto"/>
              <a:ea typeface="Roboto"/>
              <a:cs typeface="Roboto"/>
              <a:sym typeface="Roboto"/>
            </a:endParaRPr>
          </a:p>
        </p:txBody>
      </p:sp>
      <p:sp>
        <p:nvSpPr>
          <p:cNvPr id="426" name="Google Shape;426;p59" descr="footer-id"/>
          <p:cNvSpPr txBox="1"/>
          <p:nvPr/>
        </p:nvSpPr>
        <p:spPr>
          <a:xfrm>
            <a:off x="3200400" y="6096000"/>
            <a:ext cx="8737500" cy="51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1300" b="1">
                <a:solidFill>
                  <a:srgbClr val="5B5B5B"/>
                </a:solidFill>
                <a:latin typeface="Roboto"/>
                <a:ea typeface="Roboto"/>
                <a:cs typeface="Roboto"/>
                <a:sym typeface="Roboto"/>
              </a:rPr>
              <a:t>ⓘ</a:t>
            </a:r>
            <a:r>
              <a:rPr lang="en-CA">
                <a:solidFill>
                  <a:srgbClr val="5B5B5B"/>
                </a:solidFill>
                <a:latin typeface="Roboto"/>
                <a:ea typeface="Roboto"/>
                <a:cs typeface="Roboto"/>
                <a:sym typeface="Roboto"/>
              </a:rPr>
              <a:t> Start presenting to display the poll results on this slide.</a:t>
            </a:r>
            <a:endParaRPr>
              <a:solidFill>
                <a:srgbClr val="5B5B5B"/>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0"/>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t>Choosing a Topic</a:t>
            </a:r>
            <a:endParaRPr b="1">
              <a:latin typeface="Calibri"/>
              <a:ea typeface="Calibri"/>
              <a:cs typeface="Calibri"/>
              <a:sym typeface="Calibri"/>
            </a:endParaRPr>
          </a:p>
        </p:txBody>
      </p:sp>
      <p:sp>
        <p:nvSpPr>
          <p:cNvPr id="432" name="Google Shape;432;p60"/>
          <p:cNvSpPr txBox="1">
            <a:spLocks noGrp="1"/>
          </p:cNvSpPr>
          <p:nvPr>
            <p:ph type="body" idx="4294967295"/>
          </p:nvPr>
        </p:nvSpPr>
        <p:spPr>
          <a:xfrm>
            <a:off x="838200" y="1630250"/>
            <a:ext cx="9725100" cy="4613700"/>
          </a:xfrm>
          <a:prstGeom prst="rect">
            <a:avLst/>
          </a:prstGeom>
        </p:spPr>
        <p:txBody>
          <a:bodyPr spcFirstLastPara="1" wrap="square" lIns="121900" tIns="121900" rIns="121900" bIns="121900" anchor="t" anchorCtr="0">
            <a:normAutofit fontScale="92500" lnSpcReduction="20000"/>
          </a:bodyPr>
          <a:lstStyle/>
          <a:p>
            <a:pPr marL="457200" lvl="0" indent="-369570" algn="l" rtl="0">
              <a:spcBef>
                <a:spcPts val="0"/>
              </a:spcBef>
              <a:spcAft>
                <a:spcPts val="0"/>
              </a:spcAft>
              <a:buSzPct val="100000"/>
              <a:buFont typeface="Calibri"/>
              <a:buChar char="●"/>
            </a:pPr>
            <a:r>
              <a:rPr lang="en-CA">
                <a:latin typeface="Calibri"/>
                <a:ea typeface="Calibri"/>
                <a:cs typeface="Calibri"/>
                <a:sym typeface="Calibri"/>
              </a:rPr>
              <a:t>Choose an </a:t>
            </a:r>
            <a:r>
              <a:rPr lang="en-CA" i="1">
                <a:latin typeface="Calibri"/>
                <a:ea typeface="Calibri"/>
                <a:cs typeface="Calibri"/>
                <a:sym typeface="Calibri"/>
              </a:rPr>
              <a:t>open</a:t>
            </a:r>
            <a:r>
              <a:rPr lang="en-CA">
                <a:latin typeface="Calibri"/>
                <a:ea typeface="Calibri"/>
                <a:cs typeface="Calibri"/>
                <a:sym typeface="Calibri"/>
              </a:rPr>
              <a:t> topic — one that is currently a matter of live dispute</a:t>
            </a:r>
            <a:endParaRPr>
              <a:latin typeface="Calibri"/>
              <a:ea typeface="Calibri"/>
              <a:cs typeface="Calibri"/>
              <a:sym typeface="Calibri"/>
            </a:endParaRPr>
          </a:p>
          <a:p>
            <a:pPr marL="1371600" lvl="1" indent="-357822" algn="l" rtl="0">
              <a:spcBef>
                <a:spcPts val="1000"/>
              </a:spcBef>
              <a:spcAft>
                <a:spcPts val="0"/>
              </a:spcAft>
              <a:buSzPct val="100000"/>
              <a:buFont typeface="Calibri"/>
              <a:buChar char="○"/>
            </a:pPr>
            <a:r>
              <a:rPr lang="en-CA" sz="2200">
                <a:latin typeface="Calibri"/>
                <a:ea typeface="Calibri"/>
                <a:cs typeface="Calibri"/>
                <a:sym typeface="Calibri"/>
              </a:rPr>
              <a:t>i.e.”Should voting be mandatory?” (open) vs. “Should women have the right to vote?” (settled)</a:t>
            </a:r>
            <a:endParaRPr sz="2200">
              <a:latin typeface="Calibri"/>
              <a:ea typeface="Calibri"/>
              <a:cs typeface="Calibri"/>
              <a:sym typeface="Calibri"/>
            </a:endParaRPr>
          </a:p>
          <a:p>
            <a:pPr marL="457200" lvl="0" indent="-369570" algn="l" rtl="0">
              <a:spcBef>
                <a:spcPts val="1000"/>
              </a:spcBef>
              <a:spcAft>
                <a:spcPts val="0"/>
              </a:spcAft>
              <a:buSzPct val="100000"/>
              <a:buFont typeface="Calibri"/>
              <a:buChar char="●"/>
            </a:pPr>
            <a:r>
              <a:rPr lang="en-CA">
                <a:latin typeface="Calibri"/>
                <a:ea typeface="Calibri"/>
                <a:cs typeface="Calibri"/>
                <a:sym typeface="Calibri"/>
              </a:rPr>
              <a:t>Choose a topic that relates directly to your curriculum</a:t>
            </a:r>
            <a:endParaRPr>
              <a:latin typeface="Calibri"/>
              <a:ea typeface="Calibri"/>
              <a:cs typeface="Calibri"/>
              <a:sym typeface="Calibri"/>
            </a:endParaRPr>
          </a:p>
          <a:p>
            <a:pPr marL="457200" lvl="0" indent="-369570" algn="l" rtl="0">
              <a:spcBef>
                <a:spcPts val="1000"/>
              </a:spcBef>
              <a:spcAft>
                <a:spcPts val="0"/>
              </a:spcAft>
              <a:buSzPct val="100000"/>
              <a:buFont typeface="Calibri"/>
              <a:buChar char="●"/>
            </a:pPr>
            <a:r>
              <a:rPr lang="en-CA">
                <a:latin typeface="Calibri"/>
                <a:ea typeface="Calibri"/>
                <a:cs typeface="Calibri"/>
                <a:sym typeface="Calibri"/>
              </a:rPr>
              <a:t>Reflect on what topics are appropriate for your students and your classroom dynamics</a:t>
            </a:r>
            <a:endParaRPr>
              <a:latin typeface="Calibri"/>
              <a:ea typeface="Calibri"/>
              <a:cs typeface="Calibri"/>
              <a:sym typeface="Calibri"/>
            </a:endParaRPr>
          </a:p>
          <a:p>
            <a:pPr marL="457200" lvl="0" indent="-369570" algn="l" rtl="0">
              <a:spcBef>
                <a:spcPts val="1000"/>
              </a:spcBef>
              <a:spcAft>
                <a:spcPts val="0"/>
              </a:spcAft>
              <a:buSzPct val="100000"/>
              <a:buFont typeface="Calibri"/>
              <a:buChar char="●"/>
            </a:pPr>
            <a:r>
              <a:rPr lang="en-CA">
                <a:latin typeface="Calibri"/>
                <a:ea typeface="Calibri"/>
                <a:cs typeface="Calibri"/>
                <a:sym typeface="Calibri"/>
              </a:rPr>
              <a:t>Once you’ve chosen a topic, narrow it into a specific issue for discussion</a:t>
            </a:r>
            <a:endParaRPr>
              <a:latin typeface="Calibri"/>
              <a:ea typeface="Calibri"/>
              <a:cs typeface="Calibri"/>
              <a:sym typeface="Calibri"/>
            </a:endParaRPr>
          </a:p>
          <a:p>
            <a:pPr marL="1371600" lvl="1" indent="-357822" algn="l" rtl="0">
              <a:spcBef>
                <a:spcPts val="1000"/>
              </a:spcBef>
              <a:spcAft>
                <a:spcPts val="0"/>
              </a:spcAft>
              <a:buSzPct val="100000"/>
              <a:buFont typeface="Calibri"/>
              <a:buChar char="○"/>
            </a:pPr>
            <a:r>
              <a:rPr lang="en-CA" sz="2200">
                <a:latin typeface="Calibri"/>
                <a:ea typeface="Calibri"/>
                <a:cs typeface="Calibri"/>
                <a:sym typeface="Calibri"/>
              </a:rPr>
              <a:t>i.e “What role, if any, should the government play in reducing carbon emissions?” (narrow) vs.  “What should we do about climate change?” (too broad)</a:t>
            </a:r>
            <a:endParaRPr sz="2200">
              <a:latin typeface="Calibri"/>
              <a:ea typeface="Calibri"/>
              <a:cs typeface="Calibri"/>
              <a:sym typeface="Calibri"/>
            </a:endParaRPr>
          </a:p>
          <a:p>
            <a:pPr marL="0" lvl="0" indent="0" algn="l" rtl="0">
              <a:spcBef>
                <a:spcPts val="1600"/>
              </a:spcBef>
              <a:spcAft>
                <a:spcPts val="160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
                                            <p:txEl>
                                              <p:pRg st="0" end="0"/>
                                            </p:txEl>
                                          </p:spTgt>
                                        </p:tgtEl>
                                        <p:attrNameLst>
                                          <p:attrName>style.visibility</p:attrName>
                                        </p:attrNameLst>
                                      </p:cBhvr>
                                      <p:to>
                                        <p:strVal val="visible"/>
                                      </p:to>
                                    </p:set>
                                    <p:animEffect transition="in" filter="fade">
                                      <p:cBhvr>
                                        <p:cTn id="7" dur="1000"/>
                                        <p:tgtEl>
                                          <p:spTgt spid="4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
                                            <p:txEl>
                                              <p:pRg st="1" end="1"/>
                                            </p:txEl>
                                          </p:spTgt>
                                        </p:tgtEl>
                                        <p:attrNameLst>
                                          <p:attrName>style.visibility</p:attrName>
                                        </p:attrNameLst>
                                      </p:cBhvr>
                                      <p:to>
                                        <p:strVal val="visible"/>
                                      </p:to>
                                    </p:set>
                                    <p:animEffect transition="in" filter="fade">
                                      <p:cBhvr>
                                        <p:cTn id="12" dur="1000"/>
                                        <p:tgtEl>
                                          <p:spTgt spid="4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2">
                                            <p:txEl>
                                              <p:pRg st="2" end="2"/>
                                            </p:txEl>
                                          </p:spTgt>
                                        </p:tgtEl>
                                        <p:attrNameLst>
                                          <p:attrName>style.visibility</p:attrName>
                                        </p:attrNameLst>
                                      </p:cBhvr>
                                      <p:to>
                                        <p:strVal val="visible"/>
                                      </p:to>
                                    </p:set>
                                    <p:animEffect transition="in" filter="fade">
                                      <p:cBhvr>
                                        <p:cTn id="17" dur="1000"/>
                                        <p:tgtEl>
                                          <p:spTgt spid="4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2">
                                            <p:txEl>
                                              <p:pRg st="3" end="3"/>
                                            </p:txEl>
                                          </p:spTgt>
                                        </p:tgtEl>
                                        <p:attrNameLst>
                                          <p:attrName>style.visibility</p:attrName>
                                        </p:attrNameLst>
                                      </p:cBhvr>
                                      <p:to>
                                        <p:strVal val="visible"/>
                                      </p:to>
                                    </p:set>
                                    <p:animEffect transition="in" filter="fade">
                                      <p:cBhvr>
                                        <p:cTn id="22" dur="1000"/>
                                        <p:tgtEl>
                                          <p:spTgt spid="4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2">
                                            <p:txEl>
                                              <p:pRg st="4" end="4"/>
                                            </p:txEl>
                                          </p:spTgt>
                                        </p:tgtEl>
                                        <p:attrNameLst>
                                          <p:attrName>style.visibility</p:attrName>
                                        </p:attrNameLst>
                                      </p:cBhvr>
                                      <p:to>
                                        <p:strVal val="visible"/>
                                      </p:to>
                                    </p:set>
                                    <p:animEffect transition="in" filter="fade">
                                      <p:cBhvr>
                                        <p:cTn id="27" dur="1000"/>
                                        <p:tgtEl>
                                          <p:spTgt spid="4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2">
                                            <p:txEl>
                                              <p:pRg st="5" end="5"/>
                                            </p:txEl>
                                          </p:spTgt>
                                        </p:tgtEl>
                                        <p:attrNameLst>
                                          <p:attrName>style.visibility</p:attrName>
                                        </p:attrNameLst>
                                      </p:cBhvr>
                                      <p:to>
                                        <p:strVal val="visible"/>
                                      </p:to>
                                    </p:set>
                                    <p:animEffect transition="in" filter="fade">
                                      <p:cBhvr>
                                        <p:cTn id="32" dur="1000"/>
                                        <p:tgtEl>
                                          <p:spTgt spid="43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2">
                                            <p:txEl>
                                              <p:pRg st="6" end="6"/>
                                            </p:txEl>
                                          </p:spTgt>
                                        </p:tgtEl>
                                        <p:attrNameLst>
                                          <p:attrName>style.visibility</p:attrName>
                                        </p:attrNameLst>
                                      </p:cBhvr>
                                      <p:to>
                                        <p:strVal val="visible"/>
                                      </p:to>
                                    </p:set>
                                    <p:animEffect transition="in" filter="fade">
                                      <p:cBhvr>
                                        <p:cTn id="37" dur="1000"/>
                                        <p:tgtEl>
                                          <p:spTgt spid="4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1"/>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t>Preparing for Discussion</a:t>
            </a:r>
            <a:endParaRPr b="1">
              <a:latin typeface="Calibri"/>
              <a:ea typeface="Calibri"/>
              <a:cs typeface="Calibri"/>
              <a:sym typeface="Calibri"/>
            </a:endParaRPr>
          </a:p>
        </p:txBody>
      </p:sp>
      <p:sp>
        <p:nvSpPr>
          <p:cNvPr id="438" name="Google Shape;438;p61"/>
          <p:cNvSpPr txBox="1">
            <a:spLocks noGrp="1"/>
          </p:cNvSpPr>
          <p:nvPr>
            <p:ph type="body" idx="4294967295"/>
          </p:nvPr>
        </p:nvSpPr>
        <p:spPr>
          <a:xfrm>
            <a:off x="838200" y="1825625"/>
            <a:ext cx="9814200" cy="4351200"/>
          </a:xfrm>
          <a:prstGeom prst="rect">
            <a:avLst/>
          </a:prstGeom>
        </p:spPr>
        <p:txBody>
          <a:bodyPr spcFirstLastPara="1" wrap="square" lIns="121900" tIns="121900" rIns="121900" bIns="121900" anchor="t" anchorCtr="0">
            <a:normAutofit/>
          </a:bodyPr>
          <a:lstStyle/>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Choose a discussion protocol to create structure and foster inclusive participation</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Consider offering students a choice of topic</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Assign pre-reading or schedule the discussion for the end of a unit to ensure that the discussion is informed</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Communicate learning goals and expectations to students</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Review class norms before beginning the discussion</a:t>
            </a:r>
            <a:endParaRPr>
              <a:latin typeface="Calibri"/>
              <a:ea typeface="Calibri"/>
              <a:cs typeface="Calibri"/>
              <a:sym typeface="Calibri"/>
            </a:endParaRPr>
          </a:p>
          <a:p>
            <a:pPr marL="457200" lvl="0" indent="0" algn="l" rtl="0">
              <a:spcBef>
                <a:spcPts val="1000"/>
              </a:spcBef>
              <a:spcAft>
                <a:spcPts val="160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xEl>
                                              <p:pRg st="0" end="0"/>
                                            </p:txEl>
                                          </p:spTgt>
                                        </p:tgtEl>
                                        <p:attrNameLst>
                                          <p:attrName>style.visibility</p:attrName>
                                        </p:attrNameLst>
                                      </p:cBhvr>
                                      <p:to>
                                        <p:strVal val="visible"/>
                                      </p:to>
                                    </p:set>
                                    <p:animEffect transition="in" filter="fade">
                                      <p:cBhvr>
                                        <p:cTn id="7" dur="1000"/>
                                        <p:tgtEl>
                                          <p:spTgt spid="4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8">
                                            <p:txEl>
                                              <p:pRg st="1" end="1"/>
                                            </p:txEl>
                                          </p:spTgt>
                                        </p:tgtEl>
                                        <p:attrNameLst>
                                          <p:attrName>style.visibility</p:attrName>
                                        </p:attrNameLst>
                                      </p:cBhvr>
                                      <p:to>
                                        <p:strVal val="visible"/>
                                      </p:to>
                                    </p:set>
                                    <p:animEffect transition="in" filter="fade">
                                      <p:cBhvr>
                                        <p:cTn id="12" dur="1000"/>
                                        <p:tgtEl>
                                          <p:spTgt spid="4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8">
                                            <p:txEl>
                                              <p:pRg st="2" end="2"/>
                                            </p:txEl>
                                          </p:spTgt>
                                        </p:tgtEl>
                                        <p:attrNameLst>
                                          <p:attrName>style.visibility</p:attrName>
                                        </p:attrNameLst>
                                      </p:cBhvr>
                                      <p:to>
                                        <p:strVal val="visible"/>
                                      </p:to>
                                    </p:set>
                                    <p:animEffect transition="in" filter="fade">
                                      <p:cBhvr>
                                        <p:cTn id="17" dur="1000"/>
                                        <p:tgtEl>
                                          <p:spTgt spid="4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8">
                                            <p:txEl>
                                              <p:pRg st="3" end="3"/>
                                            </p:txEl>
                                          </p:spTgt>
                                        </p:tgtEl>
                                        <p:attrNameLst>
                                          <p:attrName>style.visibility</p:attrName>
                                        </p:attrNameLst>
                                      </p:cBhvr>
                                      <p:to>
                                        <p:strVal val="visible"/>
                                      </p:to>
                                    </p:set>
                                    <p:animEffect transition="in" filter="fade">
                                      <p:cBhvr>
                                        <p:cTn id="22" dur="1000"/>
                                        <p:tgtEl>
                                          <p:spTgt spid="4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8">
                                            <p:txEl>
                                              <p:pRg st="4" end="4"/>
                                            </p:txEl>
                                          </p:spTgt>
                                        </p:tgtEl>
                                        <p:attrNameLst>
                                          <p:attrName>style.visibility</p:attrName>
                                        </p:attrNameLst>
                                      </p:cBhvr>
                                      <p:to>
                                        <p:strVal val="visible"/>
                                      </p:to>
                                    </p:set>
                                    <p:animEffect transition="in" filter="fade">
                                      <p:cBhvr>
                                        <p:cTn id="27" dur="1000"/>
                                        <p:tgtEl>
                                          <p:spTgt spid="4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8">
                                            <p:txEl>
                                              <p:pRg st="5" end="5"/>
                                            </p:txEl>
                                          </p:spTgt>
                                        </p:tgtEl>
                                        <p:attrNameLst>
                                          <p:attrName>style.visibility</p:attrName>
                                        </p:attrNameLst>
                                      </p:cBhvr>
                                      <p:to>
                                        <p:strVal val="visible"/>
                                      </p:to>
                                    </p:set>
                                    <p:animEffect transition="in" filter="fade">
                                      <p:cBhvr>
                                        <p:cTn id="32" dur="1000"/>
                                        <p:tgtEl>
                                          <p:spTgt spid="4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2"/>
          <p:cNvSpPr txBox="1">
            <a:spLocks noGrp="1"/>
          </p:cNvSpPr>
          <p:nvPr>
            <p:ph type="title" idx="4294967295"/>
          </p:nvPr>
        </p:nvSpPr>
        <p:spPr>
          <a:xfrm>
            <a:off x="469200" y="365125"/>
            <a:ext cx="11253600" cy="13257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SzPts val="990"/>
              <a:buNone/>
            </a:pPr>
            <a:r>
              <a:rPr lang="en-CA"/>
              <a:t>Practice</a:t>
            </a:r>
            <a:r>
              <a:rPr lang="en-CA" sz="4000"/>
              <a:t> Protocol: Structured Academic Controversy </a:t>
            </a:r>
            <a:endParaRPr sz="4000" b="1">
              <a:latin typeface="Calibri"/>
              <a:ea typeface="Calibri"/>
              <a:cs typeface="Calibri"/>
              <a:sym typeface="Calibri"/>
            </a:endParaRPr>
          </a:p>
        </p:txBody>
      </p:sp>
      <p:sp>
        <p:nvSpPr>
          <p:cNvPr id="444" name="Google Shape;444;p62"/>
          <p:cNvSpPr txBox="1">
            <a:spLocks noGrp="1"/>
          </p:cNvSpPr>
          <p:nvPr>
            <p:ph type="body" idx="4294967295"/>
          </p:nvPr>
        </p:nvSpPr>
        <p:spPr>
          <a:xfrm>
            <a:off x="692800" y="1825625"/>
            <a:ext cx="8949300" cy="4351200"/>
          </a:xfrm>
          <a:prstGeom prst="rect">
            <a:avLst/>
          </a:prstGeom>
        </p:spPr>
        <p:txBody>
          <a:bodyPr spcFirstLastPara="1" wrap="square" lIns="121900" tIns="121900" rIns="121900" bIns="121900" anchor="t" anchorCtr="0">
            <a:normAutofit/>
          </a:bodyPr>
          <a:lstStyle/>
          <a:p>
            <a:pPr marL="0" lvl="0" indent="0" algn="l" rtl="0">
              <a:lnSpc>
                <a:spcPct val="100000"/>
              </a:lnSpc>
              <a:spcBef>
                <a:spcPts val="1000"/>
              </a:spcBef>
              <a:spcAft>
                <a:spcPts val="0"/>
              </a:spcAft>
              <a:buNone/>
            </a:pPr>
            <a:r>
              <a:rPr lang="en-CA">
                <a:latin typeface="Calibri"/>
                <a:ea typeface="Calibri"/>
                <a:cs typeface="Calibri"/>
                <a:sym typeface="Calibri"/>
              </a:rPr>
              <a:t>Consider using the SAC protocol when you want students to: </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Discuss a controversial issue with two clear sides</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Develop deep, nuanced understanding of a complex issue </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Practice active listening</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Emphasize reflection and consensus-building </a:t>
            </a:r>
            <a:r>
              <a:rPr lang="en-CA" i="1">
                <a:latin typeface="Calibri"/>
                <a:ea typeface="Calibri"/>
                <a:cs typeface="Calibri"/>
                <a:sym typeface="Calibri"/>
              </a:rPr>
              <a:t>rather than debate</a:t>
            </a:r>
            <a:endParaRPr i="1">
              <a:latin typeface="Calibri"/>
              <a:ea typeface="Calibri"/>
              <a:cs typeface="Calibri"/>
              <a:sym typeface="Calibri"/>
            </a:endParaRPr>
          </a:p>
          <a:p>
            <a:pPr marL="457200" lvl="0" indent="0" algn="l" rtl="0">
              <a:lnSpc>
                <a:spcPct val="100000"/>
              </a:lnSpc>
              <a:spcBef>
                <a:spcPts val="1000"/>
              </a:spcBef>
              <a:spcAft>
                <a:spcPts val="0"/>
              </a:spcAft>
              <a:buNone/>
            </a:pPr>
            <a:endParaRPr>
              <a:latin typeface="Calibri"/>
              <a:ea typeface="Calibri"/>
              <a:cs typeface="Calibri"/>
              <a:sym typeface="Calibri"/>
            </a:endParaRPr>
          </a:p>
          <a:p>
            <a:pPr marL="0" lvl="0" indent="0" algn="l" rtl="0">
              <a:lnSpc>
                <a:spcPct val="100000"/>
              </a:lnSpc>
              <a:spcBef>
                <a:spcPts val="1000"/>
              </a:spcBef>
              <a:spcAft>
                <a:spcPts val="0"/>
              </a:spcAft>
              <a:buNone/>
            </a:pPr>
            <a:endParaRPr>
              <a:latin typeface="Calibri"/>
              <a:ea typeface="Calibri"/>
              <a:cs typeface="Calibri"/>
              <a:sym typeface="Calibri"/>
            </a:endParaRPr>
          </a:p>
          <a:p>
            <a:pPr marL="457200" lvl="0" indent="0" algn="l" rtl="0">
              <a:spcBef>
                <a:spcPts val="1000"/>
              </a:spcBef>
              <a:spcAft>
                <a:spcPts val="160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4">
                                            <p:txEl>
                                              <p:pRg st="0" end="0"/>
                                            </p:txEl>
                                          </p:spTgt>
                                        </p:tgtEl>
                                        <p:attrNameLst>
                                          <p:attrName>style.visibility</p:attrName>
                                        </p:attrNameLst>
                                      </p:cBhvr>
                                      <p:to>
                                        <p:strVal val="visible"/>
                                      </p:to>
                                    </p:set>
                                    <p:animEffect transition="in" filter="fade">
                                      <p:cBhvr>
                                        <p:cTn id="7" dur="1000"/>
                                        <p:tgtEl>
                                          <p:spTgt spid="4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4">
                                            <p:txEl>
                                              <p:pRg st="1" end="1"/>
                                            </p:txEl>
                                          </p:spTgt>
                                        </p:tgtEl>
                                        <p:attrNameLst>
                                          <p:attrName>style.visibility</p:attrName>
                                        </p:attrNameLst>
                                      </p:cBhvr>
                                      <p:to>
                                        <p:strVal val="visible"/>
                                      </p:to>
                                    </p:set>
                                    <p:animEffect transition="in" filter="fade">
                                      <p:cBhvr>
                                        <p:cTn id="12" dur="1000"/>
                                        <p:tgtEl>
                                          <p:spTgt spid="4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4">
                                            <p:txEl>
                                              <p:pRg st="2" end="2"/>
                                            </p:txEl>
                                          </p:spTgt>
                                        </p:tgtEl>
                                        <p:attrNameLst>
                                          <p:attrName>style.visibility</p:attrName>
                                        </p:attrNameLst>
                                      </p:cBhvr>
                                      <p:to>
                                        <p:strVal val="visible"/>
                                      </p:to>
                                    </p:set>
                                    <p:animEffect transition="in" filter="fade">
                                      <p:cBhvr>
                                        <p:cTn id="17" dur="1000"/>
                                        <p:tgtEl>
                                          <p:spTgt spid="4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4">
                                            <p:txEl>
                                              <p:pRg st="3" end="3"/>
                                            </p:txEl>
                                          </p:spTgt>
                                        </p:tgtEl>
                                        <p:attrNameLst>
                                          <p:attrName>style.visibility</p:attrName>
                                        </p:attrNameLst>
                                      </p:cBhvr>
                                      <p:to>
                                        <p:strVal val="visible"/>
                                      </p:to>
                                    </p:set>
                                    <p:animEffect transition="in" filter="fade">
                                      <p:cBhvr>
                                        <p:cTn id="22" dur="1000"/>
                                        <p:tgtEl>
                                          <p:spTgt spid="4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4">
                                            <p:txEl>
                                              <p:pRg st="4" end="4"/>
                                            </p:txEl>
                                          </p:spTgt>
                                        </p:tgtEl>
                                        <p:attrNameLst>
                                          <p:attrName>style.visibility</p:attrName>
                                        </p:attrNameLst>
                                      </p:cBhvr>
                                      <p:to>
                                        <p:strVal val="visible"/>
                                      </p:to>
                                    </p:set>
                                    <p:animEffect transition="in" filter="fade">
                                      <p:cBhvr>
                                        <p:cTn id="27" dur="1000"/>
                                        <p:tgtEl>
                                          <p:spTgt spid="4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4">
                                            <p:txEl>
                                              <p:pRg st="5" end="5"/>
                                            </p:txEl>
                                          </p:spTgt>
                                        </p:tgtEl>
                                        <p:attrNameLst>
                                          <p:attrName>style.visibility</p:attrName>
                                        </p:attrNameLst>
                                      </p:cBhvr>
                                      <p:to>
                                        <p:strVal val="visible"/>
                                      </p:to>
                                    </p:set>
                                    <p:animEffect transition="in" filter="fade">
                                      <p:cBhvr>
                                        <p:cTn id="32" dur="1000"/>
                                        <p:tgtEl>
                                          <p:spTgt spid="44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4">
                                            <p:txEl>
                                              <p:pRg st="6" end="6"/>
                                            </p:txEl>
                                          </p:spTgt>
                                        </p:tgtEl>
                                        <p:attrNameLst>
                                          <p:attrName>style.visibility</p:attrName>
                                        </p:attrNameLst>
                                      </p:cBhvr>
                                      <p:to>
                                        <p:strVal val="visible"/>
                                      </p:to>
                                    </p:set>
                                    <p:animEffect transition="in" filter="fade">
                                      <p:cBhvr>
                                        <p:cTn id="37" dur="1000"/>
                                        <p:tgtEl>
                                          <p:spTgt spid="44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4">
                                            <p:txEl>
                                              <p:pRg st="7" end="7"/>
                                            </p:txEl>
                                          </p:spTgt>
                                        </p:tgtEl>
                                        <p:attrNameLst>
                                          <p:attrName>style.visibility</p:attrName>
                                        </p:attrNameLst>
                                      </p:cBhvr>
                                      <p:to>
                                        <p:strVal val="visible"/>
                                      </p:to>
                                    </p:set>
                                    <p:animEffect transition="in" filter="fade">
                                      <p:cBhvr>
                                        <p:cTn id="42" dur="1000"/>
                                        <p:tgtEl>
                                          <p:spTgt spid="44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3"/>
          <p:cNvSpPr txBox="1">
            <a:spLocks noGrp="1"/>
          </p:cNvSpPr>
          <p:nvPr>
            <p:ph type="title" idx="4294967295"/>
          </p:nvPr>
        </p:nvSpPr>
        <p:spPr>
          <a:xfrm>
            <a:off x="557375" y="-351475"/>
            <a:ext cx="11389500" cy="10035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SzPts val="990"/>
              <a:buNone/>
            </a:pPr>
            <a:r>
              <a:rPr lang="en-CA">
                <a:solidFill>
                  <a:schemeClr val="lt1"/>
                </a:solidFill>
              </a:rPr>
              <a:t>Protocol: Structured Academic Controversy  </a:t>
            </a:r>
            <a:endParaRPr b="1">
              <a:solidFill>
                <a:schemeClr val="lt1"/>
              </a:solidFill>
              <a:latin typeface="Calibri"/>
              <a:ea typeface="Calibri"/>
              <a:cs typeface="Calibri"/>
              <a:sym typeface="Calibri"/>
            </a:endParaRPr>
          </a:p>
        </p:txBody>
      </p:sp>
      <p:sp>
        <p:nvSpPr>
          <p:cNvPr id="450" name="Google Shape;450;p63"/>
          <p:cNvSpPr txBox="1">
            <a:spLocks noGrp="1"/>
          </p:cNvSpPr>
          <p:nvPr>
            <p:ph type="body" idx="4294967295"/>
          </p:nvPr>
        </p:nvSpPr>
        <p:spPr>
          <a:xfrm>
            <a:off x="838200" y="2868825"/>
            <a:ext cx="10515600" cy="1566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CA" sz="3600">
                <a:latin typeface="Calibri"/>
                <a:ea typeface="Calibri"/>
                <a:cs typeface="Calibri"/>
                <a:sym typeface="Calibri"/>
              </a:rPr>
              <a:t>Teachers </a:t>
            </a:r>
            <a:r>
              <a:rPr lang="en-CA" sz="3600" i="1">
                <a:latin typeface="Calibri"/>
                <a:ea typeface="Calibri"/>
                <a:cs typeface="Calibri"/>
                <a:sym typeface="Calibri"/>
              </a:rPr>
              <a:t>should not</a:t>
            </a:r>
            <a:r>
              <a:rPr lang="en-CA" sz="3600">
                <a:latin typeface="Calibri"/>
                <a:ea typeface="Calibri"/>
                <a:cs typeface="Calibri"/>
                <a:sym typeface="Calibri"/>
              </a:rPr>
              <a:t> share their political views with their students.</a:t>
            </a:r>
            <a:endParaRPr sz="3600">
              <a:latin typeface="Calibri"/>
              <a:ea typeface="Calibri"/>
              <a:cs typeface="Calibri"/>
              <a:sym typeface="Calibri"/>
            </a:endParaRPr>
          </a:p>
          <a:p>
            <a:pPr marL="0" lvl="0" indent="0" algn="l" rtl="0">
              <a:spcBef>
                <a:spcPts val="1000"/>
              </a:spcBef>
              <a:spcAft>
                <a:spcPts val="1000"/>
              </a:spcAft>
              <a:buNone/>
            </a:pPr>
            <a:endParaRPr sz="4000" b="1">
              <a:latin typeface="Calibri"/>
              <a:ea typeface="Calibri"/>
              <a:cs typeface="Calibri"/>
              <a:sym typeface="Calibri"/>
            </a:endParaRPr>
          </a:p>
        </p:txBody>
      </p:sp>
      <p:sp>
        <p:nvSpPr>
          <p:cNvPr id="451" name="Google Shape;451;p63"/>
          <p:cNvSpPr txBox="1">
            <a:spLocks noGrp="1"/>
          </p:cNvSpPr>
          <p:nvPr>
            <p:ph type="title" idx="4294967295"/>
          </p:nvPr>
        </p:nvSpPr>
        <p:spPr>
          <a:xfrm>
            <a:off x="838200" y="9967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t>Discussion Prompt:</a:t>
            </a:r>
            <a:endParaRPr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xEl>
                                              <p:pRg st="0" end="0"/>
                                            </p:txEl>
                                          </p:spTgt>
                                        </p:tgtEl>
                                        <p:attrNameLst>
                                          <p:attrName>style.visibility</p:attrName>
                                        </p:attrNameLst>
                                      </p:cBhvr>
                                      <p:to>
                                        <p:strVal val="visible"/>
                                      </p:to>
                                    </p:set>
                                    <p:animEffect transition="in" filter="fade">
                                      <p:cBhvr>
                                        <p:cTn id="7" dur="1000"/>
                                        <p:tgtEl>
                                          <p:spTgt spid="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
                                            <p:txEl>
                                              <p:pRg st="1" end="1"/>
                                            </p:txEl>
                                          </p:spTgt>
                                        </p:tgtEl>
                                        <p:attrNameLst>
                                          <p:attrName>style.visibility</p:attrName>
                                        </p:attrNameLst>
                                      </p:cBhvr>
                                      <p:to>
                                        <p:strVal val="visible"/>
                                      </p:to>
                                    </p:set>
                                    <p:animEffect transition="in" filter="fade">
                                      <p:cBhvr>
                                        <p:cTn id="12" dur="1000"/>
                                        <p:tgtEl>
                                          <p:spTgt spid="4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4"/>
          <p:cNvSpPr txBox="1">
            <a:spLocks noGrp="1"/>
          </p:cNvSpPr>
          <p:nvPr>
            <p:ph type="title" idx="4294967295"/>
          </p:nvPr>
        </p:nvSpPr>
        <p:spPr>
          <a:xfrm>
            <a:off x="342775" y="1438425"/>
            <a:ext cx="11253600" cy="13257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SzPts val="990"/>
              <a:buNone/>
            </a:pPr>
            <a:r>
              <a:rPr lang="en-CA"/>
              <a:t>Teachers should not disclose their personal beliefs/opinions in the classroom</a:t>
            </a:r>
            <a:endParaRPr/>
          </a:p>
          <a:p>
            <a:pPr marL="0" lvl="0" indent="0" algn="l" rtl="0">
              <a:spcBef>
                <a:spcPts val="0"/>
              </a:spcBef>
              <a:spcAft>
                <a:spcPts val="0"/>
              </a:spcAft>
              <a:buSzPts val="990"/>
              <a:buNone/>
            </a:pPr>
            <a:endParaRPr/>
          </a:p>
        </p:txBody>
      </p:sp>
      <p:pic>
        <p:nvPicPr>
          <p:cNvPr id="457" name="Google Shape;457;p64"/>
          <p:cNvPicPr preferRelativeResize="0"/>
          <p:nvPr/>
        </p:nvPicPr>
        <p:blipFill>
          <a:blip r:embed="rId3">
            <a:alphaModFix/>
          </a:blip>
          <a:stretch>
            <a:fillRect/>
          </a:stretch>
        </p:blipFill>
        <p:spPr>
          <a:xfrm>
            <a:off x="3330400" y="2148850"/>
            <a:ext cx="5278350" cy="44498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5"/>
          <p:cNvSpPr txBox="1">
            <a:spLocks noGrp="1"/>
          </p:cNvSpPr>
          <p:nvPr>
            <p:ph type="body" idx="4294967295"/>
          </p:nvPr>
        </p:nvSpPr>
        <p:spPr>
          <a:xfrm>
            <a:off x="788050" y="935175"/>
            <a:ext cx="11046000" cy="4708500"/>
          </a:xfrm>
          <a:prstGeom prst="rect">
            <a:avLst/>
          </a:prstGeom>
        </p:spPr>
        <p:txBody>
          <a:bodyPr spcFirstLastPara="1" wrap="square" lIns="121900" tIns="121900" rIns="121900" bIns="121900" anchor="t" anchorCtr="0">
            <a:noAutofit/>
          </a:bodyPr>
          <a:lstStyle/>
          <a:p>
            <a:pPr marL="457200" lvl="0" indent="-374650" algn="l" rtl="0">
              <a:lnSpc>
                <a:spcPct val="100000"/>
              </a:lnSpc>
              <a:spcBef>
                <a:spcPts val="0"/>
              </a:spcBef>
              <a:spcAft>
                <a:spcPts val="0"/>
              </a:spcAft>
              <a:buSzPts val="2300"/>
              <a:buFont typeface="Calibri"/>
              <a:buAutoNum type="arabicPeriod"/>
            </a:pPr>
            <a:r>
              <a:rPr lang="en-CA" sz="2300">
                <a:latin typeface="Calibri"/>
                <a:ea typeface="Calibri"/>
                <a:cs typeface="Calibri"/>
                <a:sym typeface="Calibri"/>
              </a:rPr>
              <a:t>Split into 2 groups. Decide which group will agree with the prompt and which will disagree. </a:t>
            </a:r>
            <a:endParaRPr sz="2300">
              <a:latin typeface="Calibri"/>
              <a:ea typeface="Calibri"/>
              <a:cs typeface="Calibri"/>
              <a:sym typeface="Calibri"/>
            </a:endParaRPr>
          </a:p>
          <a:p>
            <a:pPr marL="457200" lvl="0" indent="0" algn="l" rtl="0">
              <a:lnSpc>
                <a:spcPct val="100000"/>
              </a:lnSpc>
              <a:spcBef>
                <a:spcPts val="1000"/>
              </a:spcBef>
              <a:spcAft>
                <a:spcPts val="0"/>
              </a:spcAft>
              <a:buNone/>
            </a:pPr>
            <a:r>
              <a:rPr lang="en-CA" sz="2300" b="1">
                <a:solidFill>
                  <a:srgbClr val="000000"/>
                </a:solidFill>
                <a:latin typeface="Calibri"/>
                <a:ea typeface="Calibri"/>
                <a:cs typeface="Calibri"/>
                <a:sym typeface="Calibri"/>
              </a:rPr>
              <a:t>You don’t have to agree personally with the position you are assigned. Your goal is just to determine the best arguments or evidence for your side.</a:t>
            </a:r>
            <a:br>
              <a:rPr lang="en-CA" sz="2300" b="1">
                <a:solidFill>
                  <a:srgbClr val="000000"/>
                </a:solidFill>
                <a:latin typeface="Calibri"/>
                <a:ea typeface="Calibri"/>
                <a:cs typeface="Calibri"/>
                <a:sym typeface="Calibri"/>
              </a:rPr>
            </a:br>
            <a:endParaRPr sz="1000" b="1">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a:pPr>
            <a:r>
              <a:rPr lang="en-CA" sz="2300">
                <a:latin typeface="Calibri"/>
                <a:ea typeface="Calibri"/>
                <a:cs typeface="Calibri"/>
                <a:sym typeface="Calibri"/>
              </a:rPr>
              <a:t>Assign a timekeeper (person who went to bed the latest last night)</a:t>
            </a:r>
            <a:endParaRPr sz="1000">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a:pPr>
            <a:r>
              <a:rPr lang="en-CA" sz="2300">
                <a:latin typeface="Calibri"/>
                <a:ea typeface="Calibri"/>
                <a:cs typeface="Calibri"/>
                <a:sym typeface="Calibri"/>
              </a:rPr>
              <a:t>Identify </a:t>
            </a:r>
            <a:r>
              <a:rPr lang="en-CA" sz="2300" b="1">
                <a:latin typeface="Calibri"/>
                <a:ea typeface="Calibri"/>
                <a:cs typeface="Calibri"/>
                <a:sym typeface="Calibri"/>
              </a:rPr>
              <a:t>the best 3 </a:t>
            </a:r>
            <a:r>
              <a:rPr lang="en-CA" sz="2300">
                <a:latin typeface="Calibri"/>
                <a:ea typeface="Calibri"/>
                <a:cs typeface="Calibri"/>
                <a:sym typeface="Calibri"/>
              </a:rPr>
              <a:t>arguments in support of your assigned position. Prepare a short presentation to make the case for your side of the issue. </a:t>
            </a:r>
            <a:r>
              <a:rPr lang="en-CA" sz="2300" b="1">
                <a:latin typeface="Calibri"/>
                <a:ea typeface="Calibri"/>
                <a:cs typeface="Calibri"/>
                <a:sym typeface="Calibri"/>
              </a:rPr>
              <a:t>(5 mins)</a:t>
            </a:r>
            <a:endParaRPr sz="2300" b="1">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a:pPr>
            <a:r>
              <a:rPr lang="en-CA" sz="2300">
                <a:latin typeface="Calibri"/>
                <a:ea typeface="Calibri"/>
                <a:cs typeface="Calibri"/>
                <a:sym typeface="Calibri"/>
              </a:rPr>
              <a:t>The “Agree” side presents their arguments while the “Disagree” side listens and takes notes. No interruption is allowed. </a:t>
            </a:r>
            <a:r>
              <a:rPr lang="en-CA" sz="2300" b="1">
                <a:latin typeface="Calibri"/>
                <a:ea typeface="Calibri"/>
                <a:cs typeface="Calibri"/>
                <a:sym typeface="Calibri"/>
              </a:rPr>
              <a:t>(3 mins)</a:t>
            </a:r>
            <a:endParaRPr sz="2300" b="1">
              <a:latin typeface="Calibri"/>
              <a:ea typeface="Calibri"/>
              <a:cs typeface="Calibri"/>
              <a:sym typeface="Calibri"/>
            </a:endParaRPr>
          </a:p>
          <a:p>
            <a:pPr marL="457200" lvl="0" indent="0" algn="l" rtl="0">
              <a:lnSpc>
                <a:spcPct val="100000"/>
              </a:lnSpc>
              <a:spcBef>
                <a:spcPts val="1000"/>
              </a:spcBef>
              <a:spcAft>
                <a:spcPts val="1000"/>
              </a:spcAft>
              <a:buNone/>
            </a:pPr>
            <a:endParaRPr sz="2300" b="1">
              <a:latin typeface="Calibri"/>
              <a:ea typeface="Calibri"/>
              <a:cs typeface="Calibri"/>
              <a:sym typeface="Calibri"/>
            </a:endParaRPr>
          </a:p>
        </p:txBody>
      </p:sp>
      <p:sp>
        <p:nvSpPr>
          <p:cNvPr id="463" name="Google Shape;463;p65"/>
          <p:cNvSpPr txBox="1">
            <a:spLocks noGrp="1"/>
          </p:cNvSpPr>
          <p:nvPr>
            <p:ph type="title" idx="4294967295"/>
          </p:nvPr>
        </p:nvSpPr>
        <p:spPr>
          <a:xfrm>
            <a:off x="788050" y="-351475"/>
            <a:ext cx="10515600" cy="10035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solidFill>
                  <a:schemeClr val="lt1"/>
                </a:solidFill>
              </a:rPr>
              <a:t>Protocol: Structured Academic Controversy</a:t>
            </a:r>
            <a:endParaRPr>
              <a:solidFill>
                <a:schemeClr val="lt1"/>
              </a:solidFill>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1071</Words>
  <Application>Microsoft Macintosh PowerPoint</Application>
  <PresentationFormat>Widescreen</PresentationFormat>
  <Paragraphs>91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Roboto</vt:lpstr>
      <vt:lpstr>Arial</vt:lpstr>
      <vt:lpstr>Poppins</vt:lpstr>
      <vt:lpstr>Oswald</vt:lpstr>
      <vt:lpstr>Source Code Pro</vt:lpstr>
      <vt:lpstr>Modern Writer</vt:lpstr>
      <vt:lpstr>PowerPoint Presentation</vt:lpstr>
      <vt:lpstr>What is a Controversial Issue?</vt:lpstr>
      <vt:lpstr>PowerPoint Presentation</vt:lpstr>
      <vt:lpstr>Choosing a Topic</vt:lpstr>
      <vt:lpstr>Preparing for Discussion</vt:lpstr>
      <vt:lpstr>Practice Protocol: Structured Academic Controversy </vt:lpstr>
      <vt:lpstr>Protocol: Structured Academic Controversy  </vt:lpstr>
      <vt:lpstr>Teachers should not disclose their personal beliefs/opinions in the classroom </vt:lpstr>
      <vt:lpstr>Protocol: Structured Academic Controversy</vt:lpstr>
      <vt:lpstr>Protocol: Structured Academic Controversy</vt:lpstr>
      <vt:lpstr>Group Debrief</vt:lpstr>
      <vt:lpstr>PowerPoint Presentation</vt:lpstr>
      <vt:lpstr>PowerPoint Presentation</vt:lpstr>
      <vt:lpstr> </vt:lpstr>
      <vt:lpstr>Dilemma Dialogue Protocol </vt:lpstr>
      <vt:lpstr>Instructions</vt:lpstr>
      <vt:lpstr>PowerPoint Presentation</vt:lpstr>
      <vt:lpstr>Consolidation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rachel becker</cp:lastModifiedBy>
  <cp:revision>2</cp:revision>
  <dcterms:modified xsi:type="dcterms:W3CDTF">2023-03-24T20:42:10Z</dcterms:modified>
</cp:coreProperties>
</file>