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swald" pitchFamily="2" charset="77"/>
      <p:regular r:id="rId24"/>
      <p:bold r:id="rId25"/>
    </p:embeddedFont>
    <p:embeddedFont>
      <p:font typeface="Poppins" pitchFamily="2" charset="77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Source Code Pro" panose="020B0509030403020204" pitchFamily="49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4b8f9ddbb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14b8f9ddbb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4b8f9ddb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14b8f9ddb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4b8f9ddb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14b8f9ddb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4b8f9ddb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14b8f9ddb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4b8f9ddb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4b8f9ddb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4b8f9ddb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14b8f9ddb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4b8f9ddb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14b8f9ddb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SLIDES_API104447985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SLIDES_API104447985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4b8f9ddb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14b8f9ddb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4b8f9dd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14b8f9dd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4b8f9ddb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14b8f9ddb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4b8f9ddb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14b8f9ddb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4b8f9ddb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4b8f9ddb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4b8f9ddb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14b8f9ddb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SLIDES_API35767789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SLIDES_API35767789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4b8f9ddb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14b8f9ddb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4b8f9ddb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14b8f9ddbb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-76200"/>
            <a:ext cx="12192000" cy="619200"/>
          </a:xfrm>
          <a:prstGeom prst="wedgeRectCallout">
            <a:avLst>
              <a:gd name="adj1" fmla="val -21132"/>
              <a:gd name="adj2" fmla="val 47582"/>
            </a:avLst>
          </a:prstGeom>
          <a:solidFill>
            <a:srgbClr val="EC008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10552250" y="466800"/>
            <a:ext cx="897900" cy="423000"/>
          </a:xfrm>
          <a:prstGeom prst="triangle">
            <a:avLst>
              <a:gd name="adj" fmla="val 50000"/>
            </a:avLst>
          </a:prstGeom>
          <a:solidFill>
            <a:srgbClr val="EC0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11"/>
          <p:cNvCxnSpPr/>
          <p:nvPr/>
        </p:nvCxnSpPr>
        <p:spPr>
          <a:xfrm>
            <a:off x="551033" y="3984367"/>
            <a:ext cx="1214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0" y="-76200"/>
            <a:ext cx="12192000" cy="619200"/>
          </a:xfrm>
          <a:prstGeom prst="wedgeRectCallout">
            <a:avLst>
              <a:gd name="adj1" fmla="val -21132"/>
              <a:gd name="adj2" fmla="val 47582"/>
            </a:avLst>
          </a:prstGeom>
          <a:solidFill>
            <a:srgbClr val="EC008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60" name="Google Shape;60;p14"/>
          <p:cNvSpPr/>
          <p:nvPr/>
        </p:nvSpPr>
        <p:spPr>
          <a:xfrm rot="10800000">
            <a:off x="10552250" y="467100"/>
            <a:ext cx="897900" cy="422700"/>
          </a:xfrm>
          <a:prstGeom prst="triangle">
            <a:avLst>
              <a:gd name="adj" fmla="val 50000"/>
            </a:avLst>
          </a:prstGeom>
          <a:solidFill>
            <a:srgbClr val="EC0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2751" y="6082886"/>
            <a:ext cx="1943298" cy="6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76200" y="2089800"/>
            <a:ext cx="12268200" cy="26784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74400" y="2340225"/>
            <a:ext cx="11043300" cy="212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4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53331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958433"/>
            <a:ext cx="53331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/>
          <p:cNvCxnSpPr/>
          <p:nvPr/>
        </p:nvCxnSpPr>
        <p:spPr>
          <a:xfrm>
            <a:off x="558233" y="1943716"/>
            <a:ext cx="81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2157605"/>
            <a:ext cx="3744000" cy="393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705200"/>
            <a:ext cx="7570800" cy="544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interaction-type=UmFua2luZw%3D%3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hyperlink" Target="https://www.sli.do/features-google-slides?payload=eyJwcmVzZW50YXRpb25JZCI6IjFGT0VJMjlhMGpFb1NtSjlZVWJSYnlxb0xjdjRaLTJDS2duLUhFSzByVlRvIiwic2xpZGVJZCI6IlNMSURFU19BUEkxMDQ0NDc5ODU1XzAifQ%3D%3D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interaction-type=V29yZENsb3V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hyperlink" Target="https://www.sli.do/features-google-slides?payload=eyJwcmVzZW50YXRpb25JZCI6IjFGT0VJMjlhMGpFb1NtSjlZVWJSYnlxb0xjdjRaLTJDS2duLUhFSzByVlRvIiwic2xpZGVJZCI6IlNMSURFU19BUEkzNTc2Nzc4OTVfMCJ9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2100" y="6115750"/>
            <a:ext cx="2044401" cy="3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622050" y="743075"/>
            <a:ext cx="101505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CA" sz="3200">
                <a:latin typeface="Poppins"/>
                <a:ea typeface="Poppins"/>
                <a:cs typeface="Poppins"/>
                <a:sym typeface="Poppins"/>
              </a:rPr>
              <a:t>Democracy Bootcamp</a:t>
            </a:r>
            <a:endParaRPr sz="3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670625" y="1678799"/>
            <a:ext cx="10515600" cy="17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4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Session 1: Facilitating Effective Discussions</a:t>
            </a:r>
            <a:endParaRPr sz="46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600" b="1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50800" algn="l" rtl="0">
              <a:lnSpc>
                <a:spcPct val="7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2400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743125" y="3305925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latin typeface="Poppins"/>
                <a:ea typeface="Poppins"/>
                <a:cs typeface="Poppins"/>
                <a:sym typeface="Poppins"/>
              </a:rPr>
              <a:t>8:45 to 9:25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925" y="5801900"/>
            <a:ext cx="2837275" cy="9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Possible Norms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914400" y="1921350"/>
            <a:ext cx="8028300" cy="4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Respond with curiosity instead of judgement.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Criticize ideas, not individuals.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Give everyone the opportunity to speak.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someone shares an idea or opinion that helps your own learning, show appreciation.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you say something that offends someone, apologize, even if the offence was not intended.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762113" y="3428112"/>
            <a:ext cx="3463550" cy="33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 t="20166"/>
          <a:stretch/>
        </p:blipFill>
        <p:spPr>
          <a:xfrm>
            <a:off x="5044686" y="-82050"/>
            <a:ext cx="714731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524000"/>
            <a:ext cx="4456500" cy="275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125" y="1144925"/>
            <a:ext cx="3842766" cy="501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291" y="1144925"/>
            <a:ext cx="3842766" cy="501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574400" y="2340225"/>
            <a:ext cx="11043300" cy="212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Rank-Order Protocol: </a:t>
            </a:r>
            <a:br>
              <a:rPr lang="en-CA"/>
            </a:br>
            <a:r>
              <a:rPr lang="en-CA"/>
              <a:t>Attributes of Classroom Discussion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 idx="4294967295"/>
          </p:nvPr>
        </p:nvSpPr>
        <p:spPr>
          <a:xfrm>
            <a:off x="788050" y="-351475"/>
            <a:ext cx="10515600" cy="100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</a:rPr>
              <a:t>Rank Order Protocol: Discussion Attributes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4294967295"/>
          </p:nvPr>
        </p:nvSpPr>
        <p:spPr>
          <a:xfrm>
            <a:off x="838200" y="714700"/>
            <a:ext cx="10515600" cy="117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Rank the following 5 attributes of classroom discussion from most to least important. Make some short notes to explain your thinking.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926" y="1739075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926" y="2642275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926" y="3345025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76" y="4224500"/>
            <a:ext cx="391500" cy="3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926" y="5103963"/>
            <a:ext cx="391500" cy="3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/>
          <p:nvPr/>
        </p:nvSpPr>
        <p:spPr>
          <a:xfrm>
            <a:off x="197825" y="6027125"/>
            <a:ext cx="2044200" cy="69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 txBox="1"/>
          <p:nvPr/>
        </p:nvSpPr>
        <p:spPr>
          <a:xfrm>
            <a:off x="1634450" y="1653850"/>
            <a:ext cx="95769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Everyone Participates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All students participate actively in the discussion (this can include active listening).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Diversity of Opinions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Multiple viewpoints on a given issue are expressed and defended.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Appropriate Use of Evidence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Students support their opinions with evidence that is relevant and accurate.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Minimal Teacher Involvement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Students lead and direct the vast majority of the discussion, and the instructor only intervenes to facilitate or mediate when necessary.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Respectful Environment</a:t>
            </a:r>
            <a:r>
              <a:rPr lang="en-CA" sz="2000">
                <a:latin typeface="Calibri"/>
                <a:ea typeface="Calibri"/>
                <a:cs typeface="Calibri"/>
                <a:sym typeface="Calibri"/>
              </a:rPr>
              <a:t>: Students follow the rules of classroom etiquette and treat each other with respect at all times.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body" idx="4294967295"/>
          </p:nvPr>
        </p:nvSpPr>
        <p:spPr>
          <a:xfrm>
            <a:off x="838200" y="1253750"/>
            <a:ext cx="10515600" cy="438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Rank discussion attributes from most important (1) to least important (5). Jot down some notes if needed. </a:t>
            </a:r>
            <a:r>
              <a:rPr lang="en-CA" sz="2300" b="1">
                <a:latin typeface="Calibri"/>
                <a:ea typeface="Calibri"/>
                <a:cs typeface="Calibri"/>
                <a:sym typeface="Calibri"/>
              </a:rPr>
              <a:t>(4 minutes)</a:t>
            </a:r>
            <a:br>
              <a:rPr lang="en-CA" sz="2300" b="1"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Divide the table into two groups of 3-4.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Assign a timekeeper (person who has been a teacher the longest).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Take turns sharing order and reasoning. Person with the most recent birthday goes first. </a:t>
            </a:r>
            <a:r>
              <a:rPr lang="en-CA" sz="2300" b="1">
                <a:latin typeface="Calibri"/>
                <a:ea typeface="Calibri"/>
                <a:cs typeface="Calibri"/>
                <a:sym typeface="Calibri"/>
              </a:rPr>
              <a:t>(2 minutes each — 8 min total)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300"/>
              <a:buFont typeface="Calibri"/>
              <a:buAutoNum type="arabicPeriod"/>
            </a:pPr>
            <a:r>
              <a:rPr lang="en-CA" sz="2300">
                <a:latin typeface="Calibri"/>
                <a:ea typeface="Calibri"/>
                <a:cs typeface="Calibri"/>
                <a:sym typeface="Calibri"/>
              </a:rPr>
              <a:t>Discuss and compare — What differences do you notice? What accounts for these differences? Does anyone want to change the order they started with? </a:t>
            </a:r>
            <a:r>
              <a:rPr lang="en-CA" sz="2300" b="1">
                <a:latin typeface="Calibri"/>
                <a:ea typeface="Calibri"/>
                <a:cs typeface="Calibri"/>
                <a:sym typeface="Calibri"/>
              </a:rPr>
              <a:t>(3 minutes) 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 idx="4294967295"/>
          </p:nvPr>
        </p:nvSpPr>
        <p:spPr>
          <a:xfrm>
            <a:off x="788050" y="-351475"/>
            <a:ext cx="10515600" cy="100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</a:rPr>
              <a:t>Rank Order Protocol Activity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5" descr="poll-type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 descr="logo-id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8269" y="508000"/>
            <a:ext cx="1166001" cy="5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 descr="title-id"/>
          <p:cNvSpPr txBox="1"/>
          <p:nvPr/>
        </p:nvSpPr>
        <p:spPr>
          <a:xfrm>
            <a:off x="3200400" y="2571750"/>
            <a:ext cx="84837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Coming out of your discussion, how did you rank your discussion attributes?</a:t>
            </a:r>
            <a:endParaRPr sz="35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35" descr="footer-id"/>
          <p:cNvSpPr txBox="1"/>
          <p:nvPr/>
        </p:nvSpPr>
        <p:spPr>
          <a:xfrm>
            <a:off x="3200400" y="6096000"/>
            <a:ext cx="8737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r>
              <a:rPr lang="en-CA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Start presenting to display the poll results on this slide.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>
                <a:latin typeface="Calibri"/>
                <a:ea typeface="Calibri"/>
                <a:cs typeface="Calibri"/>
                <a:sym typeface="Calibri"/>
              </a:rPr>
              <a:t>Debrief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6"/>
          <p:cNvSpPr txBox="1">
            <a:spLocks noGrp="1"/>
          </p:cNvSpPr>
          <p:nvPr>
            <p:ph type="body" idx="4294967295"/>
          </p:nvPr>
        </p:nvSpPr>
        <p:spPr>
          <a:xfrm>
            <a:off x="838200" y="1547825"/>
            <a:ext cx="10085400" cy="409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Rank order activities are a great way to get students thinking about complex issues in a low-stakes way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CA" i="1">
                <a:latin typeface="Calibri"/>
                <a:ea typeface="Calibri"/>
                <a:cs typeface="Calibri"/>
                <a:sym typeface="Calibri"/>
              </a:rPr>
              <a:t>Constructive Discussions</a:t>
            </a:r>
            <a:r>
              <a:rPr lang="en-CA">
                <a:latin typeface="Calibri"/>
                <a:ea typeface="Calibri"/>
                <a:cs typeface="Calibri"/>
                <a:sym typeface="Calibri"/>
              </a:rPr>
              <a:t> contains additional discussion protocols that have been developed by researchers and practitioners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52" y="2234251"/>
            <a:ext cx="585325" cy="5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52" y="3739738"/>
            <a:ext cx="585325" cy="5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339975" y="2709725"/>
            <a:ext cx="2016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8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sz="78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4294967295"/>
          </p:nvPr>
        </p:nvSpPr>
        <p:spPr>
          <a:xfrm>
            <a:off x="838200" y="517525"/>
            <a:ext cx="10515600" cy="101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There’s always lots to talk about…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75" y="1674150"/>
            <a:ext cx="3308701" cy="220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0875" y="4021050"/>
            <a:ext cx="3314728" cy="22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875" y="4018925"/>
            <a:ext cx="3308700" cy="22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6">
            <a:alphaModFix/>
          </a:blip>
          <a:srcRect b="11000"/>
          <a:stretch/>
        </p:blipFill>
        <p:spPr>
          <a:xfrm>
            <a:off x="4100875" y="1661526"/>
            <a:ext cx="3308700" cy="22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7">
            <a:alphaModFix/>
          </a:blip>
          <a:srcRect l="3697" r="6131"/>
          <a:stretch/>
        </p:blipFill>
        <p:spPr>
          <a:xfrm>
            <a:off x="7614900" y="3990100"/>
            <a:ext cx="3320776" cy="22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61975" y="1681225"/>
            <a:ext cx="3332733" cy="215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 idx="4294967295"/>
          </p:nvPr>
        </p:nvSpPr>
        <p:spPr>
          <a:xfrm>
            <a:off x="838200" y="517525"/>
            <a:ext cx="10515600" cy="101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PoliTalks Supports Educators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882900" y="1982775"/>
            <a:ext cx="5299200" cy="4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Intentional and structured approach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 ideas, new ways of presenting familiar ones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Here to make classroom discussions easier!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875" y="1947225"/>
            <a:ext cx="5965425" cy="335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body" idx="4294967295"/>
          </p:nvPr>
        </p:nvSpPr>
        <p:spPr>
          <a:xfrm>
            <a:off x="838200" y="1614625"/>
            <a:ext cx="7303800" cy="435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Takes the guesswork out of discussion</a:t>
            </a:r>
            <a:br>
              <a:rPr lang="en-CA" sz="2800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Facilitates inclusive participation</a:t>
            </a:r>
            <a:br>
              <a:rPr lang="en-CA" sz="2800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De-centres the teacher and gives students more agency</a:t>
            </a:r>
            <a:br>
              <a:rPr lang="en-CA" sz="2800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Supports the development of skills that can be applied in more spontaneous discussions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4294967295"/>
          </p:nvPr>
        </p:nvSpPr>
        <p:spPr>
          <a:xfrm>
            <a:off x="838200" y="517525"/>
            <a:ext cx="10515600" cy="97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Embracing Structure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9725" y="1189975"/>
            <a:ext cx="3183125" cy="47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 idx="4294967295"/>
          </p:nvPr>
        </p:nvSpPr>
        <p:spPr>
          <a:xfrm>
            <a:off x="838200" y="517525"/>
            <a:ext cx="10515600" cy="97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Benefits of Structured </a:t>
            </a:r>
            <a:r>
              <a:rPr lang="en-CA" b="1">
                <a:latin typeface="Calibri"/>
                <a:ea typeface="Calibri"/>
                <a:cs typeface="Calibri"/>
                <a:sym typeface="Calibri"/>
              </a:rPr>
              <a:t>Classroom Discuss</a:t>
            </a:r>
            <a:r>
              <a:rPr lang="en-CA"/>
              <a:t>ion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914400" y="1586425"/>
            <a:ext cx="89043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 i="1">
                <a:latin typeface="Calibri"/>
                <a:ea typeface="Calibri"/>
                <a:cs typeface="Calibri"/>
                <a:sym typeface="Calibri"/>
              </a:rPr>
              <a:t>Students who participate in structured political classroom discussions have been shown to be more: </a:t>
            </a:r>
            <a:endParaRPr sz="25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9527700" y="2767200"/>
            <a:ext cx="2016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8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sz="78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3000" y="2614800"/>
            <a:ext cx="222885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495275" y="2922625"/>
            <a:ext cx="6989100" cy="25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Engaged in class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Interested in news and politics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Confident in their discussion abilities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Interested in listening to different opinions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Likely to vote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 idx="4294967295"/>
          </p:nvPr>
        </p:nvSpPr>
        <p:spPr>
          <a:xfrm>
            <a:off x="705196" y="3815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/>
              <a:t>‘Constructive </a:t>
            </a:r>
            <a:r>
              <a:rPr lang="en-CA" b="1">
                <a:latin typeface="Calibri"/>
                <a:ea typeface="Calibri"/>
                <a:cs typeface="Calibri"/>
                <a:sym typeface="Calibri"/>
              </a:rPr>
              <a:t>Discussions</a:t>
            </a:r>
            <a:r>
              <a:rPr lang="en-CA"/>
              <a:t>’</a:t>
            </a:r>
            <a:r>
              <a:rPr lang="en-CA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/>
              <a:t>Guide</a:t>
            </a:r>
            <a:endParaRPr sz="5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4947350" y="3259575"/>
            <a:ext cx="3289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Table of Contents image here</a:t>
            </a:r>
            <a:endParaRPr sz="2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651125" y="3525400"/>
            <a:ext cx="3289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Cover image TK</a:t>
            </a:r>
            <a:endParaRPr sz="2800" b="1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500" y="1734275"/>
            <a:ext cx="3392250" cy="44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250" y="1734275"/>
            <a:ext cx="3500013" cy="456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 descr="poll-type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 descr="logo-id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8269" y="508000"/>
            <a:ext cx="1166001" cy="5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 descr="title-id"/>
          <p:cNvSpPr txBox="1"/>
          <p:nvPr/>
        </p:nvSpPr>
        <p:spPr>
          <a:xfrm>
            <a:off x="3200400" y="2571750"/>
            <a:ext cx="84837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Considering the phrase ‘constructive discussion,’ what words or phrases come to mind?</a:t>
            </a:r>
            <a:endParaRPr sz="30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6" descr="footer-id"/>
          <p:cNvSpPr txBox="1"/>
          <p:nvPr/>
        </p:nvSpPr>
        <p:spPr>
          <a:xfrm>
            <a:off x="3200400" y="6096000"/>
            <a:ext cx="8737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r>
              <a:rPr lang="en-CA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Start presenting to display the poll results on this slide.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 idx="4294967295"/>
          </p:nvPr>
        </p:nvSpPr>
        <p:spPr>
          <a:xfrm>
            <a:off x="838200" y="945000"/>
            <a:ext cx="10515600" cy="97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What is a ‘Constructive Discussion’?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955100" y="2055375"/>
            <a:ext cx="7880400" cy="4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 exchange of ideas that: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favours curiosity over judgement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promotes understanding over resolution (we don't need to agree)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leads to a deeper and more nuanced understanding of an issue by all participants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C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takes winning off the table (not a debate)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299" y="-3419728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5300" y="4090500"/>
            <a:ext cx="3914175" cy="25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8122375" y="2785925"/>
            <a:ext cx="2016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8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sz="78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54250" y="2559450"/>
            <a:ext cx="222885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374600" cy="1325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>
                <a:latin typeface="Calibri"/>
                <a:ea typeface="Calibri"/>
                <a:cs typeface="Calibri"/>
                <a:sym typeface="Calibri"/>
              </a:rPr>
              <a:t>Norms of Agreement </a:t>
            </a:r>
            <a:r>
              <a:rPr lang="en-CA"/>
              <a:t>for Classroom Discussion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4294967295"/>
          </p:nvPr>
        </p:nvSpPr>
        <p:spPr>
          <a:xfrm>
            <a:off x="914400" y="1885150"/>
            <a:ext cx="6139500" cy="413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Co-created norms for behaviour related to discussion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Allows students voices heard, to feel invested in processes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Provides agreed-on reference for handling problems when they arise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Calibri"/>
              <a:buChar char="●"/>
            </a:pPr>
            <a:r>
              <a:rPr lang="en-CA" sz="2800">
                <a:latin typeface="Calibri"/>
                <a:ea typeface="Calibri"/>
                <a:cs typeface="Calibri"/>
                <a:sym typeface="Calibri"/>
              </a:rPr>
              <a:t>Should be reviewed regularly and updated as needed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7600" y="1841838"/>
            <a:ext cx="3535199" cy="45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Macintosh PowerPoint</Application>
  <PresentationFormat>Widescreen</PresentationFormat>
  <Paragraphs>74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Roboto</vt:lpstr>
      <vt:lpstr>Arial</vt:lpstr>
      <vt:lpstr>Poppins</vt:lpstr>
      <vt:lpstr>Oswald</vt:lpstr>
      <vt:lpstr>Source Code Pro</vt:lpstr>
      <vt:lpstr>Modern Writer</vt:lpstr>
      <vt:lpstr>PowerPoint Presentation</vt:lpstr>
      <vt:lpstr>There’s always lots to talk about… </vt:lpstr>
      <vt:lpstr>PoliTalks Supports Educators </vt:lpstr>
      <vt:lpstr>Embracing Structure</vt:lpstr>
      <vt:lpstr>Benefits of Structured Classroom Discussion </vt:lpstr>
      <vt:lpstr> ‘Constructive Discussions’ Guide</vt:lpstr>
      <vt:lpstr>PowerPoint Presentation</vt:lpstr>
      <vt:lpstr>What is a ‘Constructive Discussion’?</vt:lpstr>
      <vt:lpstr>Norms of Agreement for Classroom Discussion</vt:lpstr>
      <vt:lpstr>Possible Norms</vt:lpstr>
      <vt:lpstr>PowerPoint Presentation</vt:lpstr>
      <vt:lpstr>PowerPoint Presentation</vt:lpstr>
      <vt:lpstr>Rank-Order Protocol:  Attributes of Classroom Discussion </vt:lpstr>
      <vt:lpstr>Rank Order Protocol: Discussion Attributes </vt:lpstr>
      <vt:lpstr>Rank Order Protocol Activity </vt:lpstr>
      <vt:lpstr>PowerPoint Presentation</vt:lpstr>
      <vt:lpstr>Debrief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rachel becker</cp:lastModifiedBy>
  <cp:revision>2</cp:revision>
  <dcterms:modified xsi:type="dcterms:W3CDTF">2023-03-24T20:40:50Z</dcterms:modified>
</cp:coreProperties>
</file>