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21"/>
  </p:notesMasterIdLst>
  <p:sldIdLst>
    <p:sldId id="278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Oswald" pitchFamily="2" charset="77"/>
      <p:regular r:id="rId26"/>
      <p:bold r:id="rId27"/>
    </p:embeddedFont>
    <p:embeddedFont>
      <p:font typeface="Poppins" pitchFamily="2" charset="77"/>
      <p:regular r:id="rId28"/>
      <p:bold r:id="rId29"/>
      <p:italic r:id="rId30"/>
      <p:boldItalic r:id="rId31"/>
    </p:embeddedFont>
    <p:embeddedFont>
      <p:font typeface="Raleway" pitchFamily="2" charset="77"/>
      <p:regular r:id="rId32"/>
      <p:bold r:id="rId33"/>
      <p:italic r:id="rId34"/>
      <p:boldItalic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  <p:embeddedFont>
      <p:font typeface="Source Code Pro" panose="020B0509030403020204" pitchFamily="49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1"/>
  </p:normalViewPr>
  <p:slideViewPr>
    <p:cSldViewPr snapToGrid="0" snapToObjects="1">
      <p:cViewPr varScale="1">
        <p:scale>
          <a:sx n="110" d="100"/>
          <a:sy n="110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14b8f9ddbb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214b8f9ddbb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SLIDES_API155713807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SLIDES_API155713807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14b8f9ddbb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14b8f9ddbb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14b8f9ddbb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14b8f9ddbb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14b8f9ddbb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14b8f9ddbb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1b99b055a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g21b99b055a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14b8f9ddbb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14b8f9ddbb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14b8f9ddbb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214b8f9ddbb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14b8f9ddbb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214b8f9ddbb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14b8f9ddbb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214b8f9ddbb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14b8f9ddbb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14b8f9ddbb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14b8f9ddbb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14b8f9ddbb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14b8f9ddbb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214b8f9ddbb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14b8f9ddbb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14b8f9ddbb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14b8f9ddbb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14b8f9ddbb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14b8f9ddbb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14b8f9ddbb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14b8f9ddbb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14b8f9ddbb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14b8f9ddbb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14b8f9ddbb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14b8f9ddbb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14b8f9ddbb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-76200"/>
            <a:ext cx="12192000" cy="619200"/>
          </a:xfrm>
          <a:prstGeom prst="wedgeRectCallout">
            <a:avLst>
              <a:gd name="adj1" fmla="val -21132"/>
              <a:gd name="adj2" fmla="val 47582"/>
            </a:avLst>
          </a:prstGeom>
          <a:solidFill>
            <a:srgbClr val="EC008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10552250" y="466800"/>
            <a:ext cx="897900" cy="423000"/>
          </a:xfrm>
          <a:prstGeom prst="triangle">
            <a:avLst>
              <a:gd name="adj" fmla="val 50000"/>
            </a:avLst>
          </a:prstGeom>
          <a:solidFill>
            <a:srgbClr val="EC00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59" name="Google Shape;59;p14"/>
          <p:cNvSpPr/>
          <p:nvPr/>
        </p:nvSpPr>
        <p:spPr>
          <a:xfrm>
            <a:off x="0" y="-76200"/>
            <a:ext cx="12192000" cy="619200"/>
          </a:xfrm>
          <a:prstGeom prst="wedgeRectCallout">
            <a:avLst>
              <a:gd name="adj1" fmla="val -21132"/>
              <a:gd name="adj2" fmla="val 47582"/>
            </a:avLst>
          </a:prstGeom>
          <a:solidFill>
            <a:srgbClr val="EC008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60" name="Google Shape;60;p14"/>
          <p:cNvSpPr/>
          <p:nvPr/>
        </p:nvSpPr>
        <p:spPr>
          <a:xfrm rot="10800000">
            <a:off x="10552250" y="467100"/>
            <a:ext cx="897900" cy="422700"/>
          </a:xfrm>
          <a:prstGeom prst="triangle">
            <a:avLst>
              <a:gd name="adj" fmla="val 50000"/>
            </a:avLst>
          </a:prstGeom>
          <a:solidFill>
            <a:srgbClr val="EC00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2751" y="6082886"/>
            <a:ext cx="1943298" cy="65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oogle Shape;18;p4"/>
          <p:cNvCxnSpPr/>
          <p:nvPr/>
        </p:nvCxnSpPr>
        <p:spPr>
          <a:xfrm>
            <a:off x="572267" y="1700769"/>
            <a:ext cx="818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415600" y="647404"/>
            <a:ext cx="11360700" cy="97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415600" y="1958433"/>
            <a:ext cx="11360700" cy="413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oogle Shape;23;p5"/>
          <p:cNvCxnSpPr/>
          <p:nvPr/>
        </p:nvCxnSpPr>
        <p:spPr>
          <a:xfrm>
            <a:off x="572267" y="1700769"/>
            <a:ext cx="818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415600" y="647404"/>
            <a:ext cx="11360700" cy="97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415600" y="1958433"/>
            <a:ext cx="5333100" cy="413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6443200" y="1958433"/>
            <a:ext cx="5333100" cy="413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415600" y="647404"/>
            <a:ext cx="11360700" cy="97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Google Shape;32;p7"/>
          <p:cNvCxnSpPr/>
          <p:nvPr/>
        </p:nvCxnSpPr>
        <p:spPr>
          <a:xfrm>
            <a:off x="558233" y="1943716"/>
            <a:ext cx="818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415600" y="8424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415600" y="2157605"/>
            <a:ext cx="3744000" cy="3934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653667" y="705200"/>
            <a:ext cx="7570800" cy="5447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swald"/>
              <a:buNone/>
              <a:defRPr sz="2800"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11"/>
          <p:cNvCxnSpPr/>
          <p:nvPr/>
        </p:nvCxnSpPr>
        <p:spPr>
          <a:xfrm>
            <a:off x="551033" y="3984367"/>
            <a:ext cx="12141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dern-writer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647404"/>
            <a:ext cx="11360700" cy="9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  <a:defRPr sz="4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"/>
              <a:buNone/>
              <a:defRPr sz="4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958433"/>
            <a:ext cx="11360700" cy="41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Code Pro"/>
              <a:buChar char="●"/>
              <a:defRPr sz="24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○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■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●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○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■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●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○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Code Pro"/>
              <a:buChar char="■"/>
              <a:defRPr sz="19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.do/features-google-slides?interaction-type=V29yZENsb3Vk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hyperlink" Target="https://www.sli.do/features-google-slides?payload=eyJwcmVzZW50YXRpb25JZCI6IjFGT0VJMjlhMGpFb1NtSjlZVWJSYnlxb0xjdjRaLTJDS2duLUhFSzByVlRvIiwic2xpZGVJZCI6IlNMSURFU19BUEkxNTU3MTM4MDczXzAifQ%3D%3D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82100" y="6115750"/>
            <a:ext cx="2044401" cy="36685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7"/>
          <p:cNvSpPr txBox="1"/>
          <p:nvPr/>
        </p:nvSpPr>
        <p:spPr>
          <a:xfrm>
            <a:off x="667925" y="2338050"/>
            <a:ext cx="10515600" cy="12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 sz="4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Session 2: Perspectives &amp; Biases </a:t>
            </a:r>
            <a:endParaRPr sz="4600" b="1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4600" b="1">
              <a:solidFill>
                <a:srgbClr val="42424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28600" lvl="0" indent="-50800" algn="l" rtl="0">
              <a:lnSpc>
                <a:spcPct val="70000"/>
              </a:lnSpc>
              <a:spcBef>
                <a:spcPts val="1000"/>
              </a:spcBef>
              <a:spcAft>
                <a:spcPts val="1600"/>
              </a:spcAft>
              <a:buNone/>
            </a:pPr>
            <a:endParaRPr sz="2400">
              <a:solidFill>
                <a:srgbClr val="42424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48" name="Google Shape;248;p37"/>
          <p:cNvSpPr txBox="1"/>
          <p:nvPr/>
        </p:nvSpPr>
        <p:spPr>
          <a:xfrm>
            <a:off x="743125" y="3305925"/>
            <a:ext cx="5143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49" name="Google Shape;24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925" y="5801900"/>
            <a:ext cx="2837275" cy="95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7"/>
          <p:cNvSpPr txBox="1">
            <a:spLocks noGrp="1"/>
          </p:cNvSpPr>
          <p:nvPr>
            <p:ph type="body" idx="1"/>
          </p:nvPr>
        </p:nvSpPr>
        <p:spPr>
          <a:xfrm>
            <a:off x="622050" y="743075"/>
            <a:ext cx="101505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CA" sz="3200">
                <a:latin typeface="Poppins"/>
                <a:ea typeface="Poppins"/>
                <a:cs typeface="Poppins"/>
                <a:sym typeface="Poppins"/>
              </a:rPr>
              <a:t>Democracy Bootcamp</a:t>
            </a:r>
            <a:endParaRPr sz="3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1" name="Google Shape;251;p37"/>
          <p:cNvSpPr txBox="1"/>
          <p:nvPr/>
        </p:nvSpPr>
        <p:spPr>
          <a:xfrm>
            <a:off x="743125" y="3305925"/>
            <a:ext cx="5143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9:30 to 10:15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46" descr="poll-type-id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6" descr="logo-id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28269" y="508000"/>
            <a:ext cx="1166001" cy="51012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6" descr="title-id"/>
          <p:cNvSpPr txBox="1"/>
          <p:nvPr/>
        </p:nvSpPr>
        <p:spPr>
          <a:xfrm>
            <a:off x="3200400" y="2571750"/>
            <a:ext cx="84837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b="1">
                <a:solidFill>
                  <a:srgbClr val="5B5B5B"/>
                </a:solidFill>
                <a:latin typeface="Roboto"/>
                <a:ea typeface="Roboto"/>
                <a:cs typeface="Roboto"/>
                <a:sym typeface="Roboto"/>
              </a:rPr>
              <a:t>Take a look through all the value cards. Which do you think play the biggest role in shaping your own perspectives? </a:t>
            </a:r>
            <a:endParaRPr sz="2400" b="1">
              <a:solidFill>
                <a:srgbClr val="5B5B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3" name="Google Shape;323;p46" descr="footer-id"/>
          <p:cNvSpPr txBox="1"/>
          <p:nvPr/>
        </p:nvSpPr>
        <p:spPr>
          <a:xfrm>
            <a:off x="3200400" y="6096000"/>
            <a:ext cx="87375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 b="1">
                <a:solidFill>
                  <a:srgbClr val="5B5B5B"/>
                </a:solidFill>
                <a:latin typeface="Roboto"/>
                <a:ea typeface="Roboto"/>
                <a:cs typeface="Roboto"/>
                <a:sym typeface="Roboto"/>
              </a:rPr>
              <a:t>ⓘ</a:t>
            </a:r>
            <a:r>
              <a:rPr lang="en-CA">
                <a:solidFill>
                  <a:srgbClr val="5B5B5B"/>
                </a:solidFill>
                <a:latin typeface="Roboto"/>
                <a:ea typeface="Roboto"/>
                <a:cs typeface="Roboto"/>
                <a:sym typeface="Roboto"/>
              </a:rPr>
              <a:t> Start presenting to display the poll results on this slide.</a:t>
            </a:r>
            <a:endParaRPr>
              <a:solidFill>
                <a:srgbClr val="5B5B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7"/>
          <p:cNvSpPr txBox="1"/>
          <p:nvPr/>
        </p:nvSpPr>
        <p:spPr>
          <a:xfrm>
            <a:off x="4719425" y="996125"/>
            <a:ext cx="6911100" cy="4653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CA" sz="2800" b="1">
                <a:latin typeface="Raleway"/>
                <a:ea typeface="Raleway"/>
                <a:cs typeface="Raleway"/>
                <a:sym typeface="Raleway"/>
              </a:rPr>
              <a:t>Prompt: </a:t>
            </a:r>
            <a:r>
              <a:rPr lang="en-CA" sz="2800">
                <a:latin typeface="Raleway"/>
                <a:ea typeface="Raleway"/>
                <a:cs typeface="Raleway"/>
                <a:sym typeface="Raleway"/>
              </a:rPr>
              <a:t>The government should have more control over what Canadians are allowed to say in public.</a:t>
            </a:r>
            <a:endParaRPr sz="28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8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Raleway"/>
              <a:buChar char="●"/>
            </a:pPr>
            <a:r>
              <a:rPr lang="en-CA" sz="2800">
                <a:latin typeface="Raleway"/>
                <a:ea typeface="Raleway"/>
                <a:cs typeface="Raleway"/>
                <a:sym typeface="Raleway"/>
              </a:rPr>
              <a:t>Why might someone with this value </a:t>
            </a:r>
            <a:r>
              <a:rPr lang="en-CA" sz="2800" b="1">
                <a:latin typeface="Raleway"/>
                <a:ea typeface="Raleway"/>
                <a:cs typeface="Raleway"/>
                <a:sym typeface="Raleway"/>
              </a:rPr>
              <a:t>disagree</a:t>
            </a:r>
            <a:r>
              <a:rPr lang="en-CA" sz="2800">
                <a:latin typeface="Raleway"/>
                <a:ea typeface="Raleway"/>
                <a:cs typeface="Raleway"/>
                <a:sym typeface="Raleway"/>
              </a:rPr>
              <a:t> with this statement?</a:t>
            </a:r>
            <a:endParaRPr sz="28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Raleway"/>
              <a:buChar char="●"/>
            </a:pPr>
            <a:r>
              <a:rPr lang="en-CA" sz="2800">
                <a:latin typeface="Raleway"/>
                <a:ea typeface="Raleway"/>
                <a:cs typeface="Raleway"/>
                <a:sym typeface="Raleway"/>
              </a:rPr>
              <a:t>Why might someone with this value </a:t>
            </a:r>
            <a:r>
              <a:rPr lang="en-CA" sz="2800" b="1">
                <a:latin typeface="Raleway"/>
                <a:ea typeface="Raleway"/>
                <a:cs typeface="Raleway"/>
                <a:sym typeface="Raleway"/>
              </a:rPr>
              <a:t>agree </a:t>
            </a:r>
            <a:r>
              <a:rPr lang="en-CA" sz="2800">
                <a:latin typeface="Raleway"/>
                <a:ea typeface="Raleway"/>
                <a:cs typeface="Raleway"/>
                <a:sym typeface="Raleway"/>
              </a:rPr>
              <a:t>with this statement?</a:t>
            </a:r>
            <a:endParaRPr sz="28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29" name="Google Shape;32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975" y="996125"/>
            <a:ext cx="3695700" cy="51816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8"/>
          <p:cNvSpPr txBox="1">
            <a:spLocks noGrp="1"/>
          </p:cNvSpPr>
          <p:nvPr>
            <p:ph type="title" idx="4294967295"/>
          </p:nvPr>
        </p:nvSpPr>
        <p:spPr>
          <a:xfrm>
            <a:off x="762000" y="441325"/>
            <a:ext cx="10515600" cy="1011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Accessing Resources - politalks.ca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5" name="Google Shape;33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550" y="2534125"/>
            <a:ext cx="4715251" cy="2976575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48"/>
          <p:cNvSpPr/>
          <p:nvPr/>
        </p:nvSpPr>
        <p:spPr>
          <a:xfrm>
            <a:off x="2336775" y="1552238"/>
            <a:ext cx="496800" cy="7740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48"/>
          <p:cNvSpPr/>
          <p:nvPr/>
        </p:nvSpPr>
        <p:spPr>
          <a:xfrm>
            <a:off x="5170150" y="3516763"/>
            <a:ext cx="763200" cy="10113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8" name="Google Shape;338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6700" y="2836163"/>
            <a:ext cx="5987801" cy="2372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9"/>
          <p:cNvSpPr txBox="1">
            <a:spLocks noGrp="1"/>
          </p:cNvSpPr>
          <p:nvPr>
            <p:ph type="title" idx="4294967295"/>
          </p:nvPr>
        </p:nvSpPr>
        <p:spPr>
          <a:xfrm>
            <a:off x="762000" y="441325"/>
            <a:ext cx="10515600" cy="1011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Accessing Resources - politalks.ca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49"/>
          <p:cNvSpPr/>
          <p:nvPr/>
        </p:nvSpPr>
        <p:spPr>
          <a:xfrm>
            <a:off x="2607288" y="1532713"/>
            <a:ext cx="496800" cy="7740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49"/>
          <p:cNvSpPr/>
          <p:nvPr/>
        </p:nvSpPr>
        <p:spPr>
          <a:xfrm>
            <a:off x="5793613" y="3497225"/>
            <a:ext cx="763200" cy="10113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6" name="Google Shape;34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963" y="2660502"/>
            <a:ext cx="5679652" cy="268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7302501" y="1268725"/>
            <a:ext cx="4141800" cy="533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0"/>
          <p:cNvSpPr/>
          <p:nvPr/>
        </p:nvSpPr>
        <p:spPr>
          <a:xfrm>
            <a:off x="4610775" y="2323875"/>
            <a:ext cx="6172200" cy="3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5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Lesson Themes</a:t>
            </a:r>
            <a:endParaRPr sz="35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90000" marR="0" lvl="0" indent="-45084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libri"/>
              <a:buChar char="●"/>
            </a:pPr>
            <a:r>
              <a:rPr lang="en-CA" sz="3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Biased Thinking</a:t>
            </a:r>
            <a:endParaRPr sz="3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90000" marR="0" lvl="0" indent="-45084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libri"/>
              <a:buChar char="●"/>
            </a:pPr>
            <a:r>
              <a:rPr lang="en-CA" sz="3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Confirmation Bias</a:t>
            </a:r>
            <a:endParaRPr sz="3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90000" marR="0" lvl="0" indent="-45084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libri"/>
              <a:buChar char="●"/>
            </a:pPr>
            <a:r>
              <a:rPr lang="en-CA" sz="3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In-Group/Out-Group Bias</a:t>
            </a:r>
            <a:endParaRPr sz="3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50"/>
          <p:cNvSpPr txBox="1"/>
          <p:nvPr/>
        </p:nvSpPr>
        <p:spPr>
          <a:xfrm>
            <a:off x="720975" y="2785925"/>
            <a:ext cx="20163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7800" b="1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...</a:t>
            </a:r>
            <a:endParaRPr sz="7800" b="1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354" name="Google Shape;354;p50"/>
          <p:cNvSpPr txBox="1">
            <a:spLocks noGrp="1"/>
          </p:cNvSpPr>
          <p:nvPr>
            <p:ph type="title" idx="4294967295"/>
          </p:nvPr>
        </p:nvSpPr>
        <p:spPr>
          <a:xfrm>
            <a:off x="576275" y="622375"/>
            <a:ext cx="10515600" cy="1011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4200"/>
              <a:t>Upcoming Resource Overview: Cognitive Biases</a:t>
            </a:r>
            <a:endParaRPr sz="42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5" name="Google Shape;35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725" y="2323875"/>
            <a:ext cx="2791475" cy="277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3388" y="1633676"/>
            <a:ext cx="3006150" cy="445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3400" y="1649713"/>
            <a:ext cx="3006125" cy="4449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3400" y="1649726"/>
            <a:ext cx="3006125" cy="450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7837" y="1611750"/>
            <a:ext cx="3097250" cy="458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43400" y="1649725"/>
            <a:ext cx="3006125" cy="450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5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43400" y="1608830"/>
            <a:ext cx="3006126" cy="4590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5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97825" y="1565188"/>
            <a:ext cx="3097276" cy="458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5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53613" y="1515063"/>
            <a:ext cx="3185676" cy="477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1"/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011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Biased Thinking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51"/>
          <p:cNvSpPr/>
          <p:nvPr/>
        </p:nvSpPr>
        <p:spPr>
          <a:xfrm>
            <a:off x="838200" y="1349250"/>
            <a:ext cx="9750900" cy="50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Understand the role of cognitive biases in shaping how we receive and process information  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Recognize that we all have biases, and don’t have the objectively correct view on everything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Recognize that it’s easier to see biases</a:t>
            </a:r>
            <a:b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 others than it is to see in ourselves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lang="en-CA" sz="2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Activity</a:t>
            </a: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Bias Blind Spot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0" name="Google Shape;37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2000" y="3453525"/>
            <a:ext cx="4519598" cy="2994699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51"/>
          <p:cNvSpPr/>
          <p:nvPr/>
        </p:nvSpPr>
        <p:spPr>
          <a:xfrm>
            <a:off x="9979000" y="3387525"/>
            <a:ext cx="2050200" cy="1268400"/>
          </a:xfrm>
          <a:prstGeom prst="wedgeEllipseCallout">
            <a:avLst>
              <a:gd name="adj1" fmla="val -51838"/>
              <a:gd name="adj2" fmla="val 48108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/>
              <a:t>Come on in, the water’s fine!</a:t>
            </a:r>
            <a:endParaRPr sz="1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9925" y="-37989"/>
            <a:ext cx="6472074" cy="697218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77" name="Google Shape;377;p52"/>
          <p:cNvSpPr txBox="1"/>
          <p:nvPr/>
        </p:nvSpPr>
        <p:spPr>
          <a:xfrm>
            <a:off x="325225" y="2140563"/>
            <a:ext cx="51879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700" b="1">
                <a:latin typeface="Calibri"/>
                <a:ea typeface="Calibri"/>
                <a:cs typeface="Calibri"/>
                <a:sym typeface="Calibri"/>
              </a:rPr>
              <a:t>“I feel confident facilitating political discussions in my classroom”</a:t>
            </a:r>
            <a:endParaRPr sz="37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3"/>
          <p:cNvSpPr txBox="1"/>
          <p:nvPr/>
        </p:nvSpPr>
        <p:spPr>
          <a:xfrm>
            <a:off x="266025" y="2378900"/>
            <a:ext cx="46410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700" b="1">
                <a:latin typeface="Calibri"/>
                <a:ea typeface="Calibri"/>
                <a:cs typeface="Calibri"/>
                <a:sym typeface="Calibri"/>
              </a:rPr>
              <a:t>“Most teachers feel confident facilitating political discussions in the classroom”</a:t>
            </a:r>
            <a:endParaRPr sz="37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3" name="Google Shape;38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2200" y="-90575"/>
            <a:ext cx="7093430" cy="694857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4"/>
          <p:cNvSpPr txBox="1">
            <a:spLocks noGrp="1"/>
          </p:cNvSpPr>
          <p:nvPr>
            <p:ph type="title" idx="4294967295"/>
          </p:nvPr>
        </p:nvSpPr>
        <p:spPr>
          <a:xfrm>
            <a:off x="762000" y="365125"/>
            <a:ext cx="10515600" cy="1011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Confirmation Bias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762000" y="1376425"/>
            <a:ext cx="11087400" cy="48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Confirmation Bias</a:t>
            </a: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Our tendency to seek out and interpret information in a way that confirms what we already believe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Analyze the impact of </a:t>
            </a:r>
            <a:b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confirmation bias on information-</a:t>
            </a:r>
            <a:b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seeking behaviour 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Reflect on ways to mitigate the </a:t>
            </a:r>
            <a:b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effects of confirmation bias 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0" name="Google Shape;39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7825" y="2649803"/>
            <a:ext cx="4999850" cy="3749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5"/>
          <p:cNvSpPr txBox="1">
            <a:spLocks noGrp="1"/>
          </p:cNvSpPr>
          <p:nvPr>
            <p:ph type="title" idx="4294967295"/>
          </p:nvPr>
        </p:nvSpPr>
        <p:spPr>
          <a:xfrm>
            <a:off x="558050" y="520825"/>
            <a:ext cx="10515600" cy="1011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In-Group Bias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55"/>
          <p:cNvSpPr/>
          <p:nvPr/>
        </p:nvSpPr>
        <p:spPr>
          <a:xfrm>
            <a:off x="558050" y="1532125"/>
            <a:ext cx="6403200" cy="48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In-Group Bias:</a:t>
            </a: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Our tendency to give preferential treatment to those who are members of our groups.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Understand in-group bias, and identify instances where it occurs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Recognize how in-group bias can create divisions and polarization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7" name="Google Shape;39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7025" y="2219625"/>
            <a:ext cx="5242026" cy="34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8"/>
          <p:cNvSpPr txBox="1">
            <a:spLocks noGrp="1"/>
          </p:cNvSpPr>
          <p:nvPr>
            <p:ph type="title" idx="4294967295"/>
          </p:nvPr>
        </p:nvSpPr>
        <p:spPr>
          <a:xfrm>
            <a:off x="838200" y="212725"/>
            <a:ext cx="10515600" cy="1325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Perspectives and Biases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8"/>
          <p:cNvSpPr txBox="1">
            <a:spLocks noGrp="1"/>
          </p:cNvSpPr>
          <p:nvPr>
            <p:ph type="body" idx="4294967295"/>
          </p:nvPr>
        </p:nvSpPr>
        <p:spPr>
          <a:xfrm>
            <a:off x="838200" y="1843225"/>
            <a:ext cx="10515600" cy="378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>
                <a:latin typeface="Calibri"/>
                <a:ea typeface="Calibri"/>
                <a:cs typeface="Calibri"/>
                <a:sym typeface="Calibri"/>
              </a:rPr>
              <a:t>Having constructive discussions requires: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CA" sz="2800">
                <a:latin typeface="Calibri"/>
                <a:ea typeface="Calibri"/>
                <a:cs typeface="Calibri"/>
                <a:sym typeface="Calibri"/>
              </a:rPr>
              <a:t>Understanding where your beliefs come from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CA" sz="2800">
                <a:latin typeface="Calibri"/>
                <a:ea typeface="Calibri"/>
                <a:cs typeface="Calibri"/>
                <a:sym typeface="Calibri"/>
              </a:rPr>
              <a:t>Taking others’ perspective and getting curious about why they believe what they believe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CA" sz="2800">
                <a:latin typeface="Calibri"/>
                <a:ea typeface="Calibri"/>
                <a:cs typeface="Calibri"/>
                <a:sym typeface="Calibri"/>
              </a:rPr>
              <a:t>An openness to new ideas and receptiveness to new information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CA" sz="2800">
                <a:latin typeface="Calibri"/>
                <a:ea typeface="Calibri"/>
                <a:cs typeface="Calibri"/>
                <a:sym typeface="Calibri"/>
              </a:rPr>
              <a:t>Recognizing that we’re all prone to making mistakes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9"/>
          <p:cNvSpPr/>
          <p:nvPr/>
        </p:nvSpPr>
        <p:spPr>
          <a:xfrm>
            <a:off x="3381525" y="1835538"/>
            <a:ext cx="7940700" cy="41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5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Lesson Themes</a:t>
            </a:r>
            <a:endParaRPr sz="35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90000" marR="0" lvl="0" indent="-45084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libri"/>
              <a:buChar char="●"/>
            </a:pPr>
            <a:r>
              <a:rPr lang="en-CA" sz="3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Identities and Pluralism</a:t>
            </a:r>
            <a:endParaRPr sz="3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90000" marR="0" lvl="0" indent="-45084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libri"/>
              <a:buChar char="●"/>
            </a:pPr>
            <a:r>
              <a:rPr lang="en-CA" sz="3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Perspectives and Opinions</a:t>
            </a:r>
            <a:endParaRPr sz="3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90000" marR="0" lvl="0" indent="-45084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libri"/>
              <a:buChar char="●"/>
            </a:pPr>
            <a:r>
              <a:rPr lang="en-CA" sz="3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Political Ideologies</a:t>
            </a:r>
            <a:endParaRPr sz="3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90000" marR="0" lvl="0" indent="-45084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libri"/>
              <a:buChar char="●"/>
            </a:pPr>
            <a:r>
              <a:rPr lang="en-CA" sz="3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Underlying Values</a:t>
            </a:r>
            <a:endParaRPr sz="3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39"/>
          <p:cNvSpPr txBox="1"/>
          <p:nvPr/>
        </p:nvSpPr>
        <p:spPr>
          <a:xfrm>
            <a:off x="720975" y="2785925"/>
            <a:ext cx="20163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7800" b="1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...</a:t>
            </a:r>
            <a:endParaRPr sz="7800" b="1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64" name="Google Shape;264;p39"/>
          <p:cNvSpPr txBox="1">
            <a:spLocks noGrp="1"/>
          </p:cNvSpPr>
          <p:nvPr>
            <p:ph type="title" idx="4294967295"/>
          </p:nvPr>
        </p:nvSpPr>
        <p:spPr>
          <a:xfrm>
            <a:off x="614700" y="532775"/>
            <a:ext cx="10515600" cy="1011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4200"/>
              <a:t>Resource Overview: Perspectives</a:t>
            </a:r>
            <a:endParaRPr sz="42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" name="Google Shape;26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700" y="2633538"/>
            <a:ext cx="2228850" cy="22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0"/>
          <p:cNvSpPr txBox="1">
            <a:spLocks noGrp="1"/>
          </p:cNvSpPr>
          <p:nvPr>
            <p:ph type="title" idx="4294967295"/>
          </p:nvPr>
        </p:nvSpPr>
        <p:spPr>
          <a:xfrm>
            <a:off x="751000" y="787650"/>
            <a:ext cx="10515600" cy="1011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Identities and Pluralism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40"/>
          <p:cNvSpPr/>
          <p:nvPr/>
        </p:nvSpPr>
        <p:spPr>
          <a:xfrm>
            <a:off x="751000" y="2154975"/>
            <a:ext cx="6840900" cy="20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Analyze the key factors that shape students’ identities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Evaluate the importance of pluralism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●"/>
            </a:pPr>
            <a:r>
              <a:rPr lang="en-CA" sz="2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Activity</a:t>
            </a: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Identity chart and discussion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1900" y="1149825"/>
            <a:ext cx="4395549" cy="491795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1"/>
          <p:cNvSpPr txBox="1">
            <a:spLocks noGrp="1"/>
          </p:cNvSpPr>
          <p:nvPr>
            <p:ph type="title" idx="4294967295"/>
          </p:nvPr>
        </p:nvSpPr>
        <p:spPr>
          <a:xfrm>
            <a:off x="762000" y="441325"/>
            <a:ext cx="10515600" cy="1011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Perspectives and Opinions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41"/>
          <p:cNvSpPr/>
          <p:nvPr/>
        </p:nvSpPr>
        <p:spPr>
          <a:xfrm>
            <a:off x="762000" y="2117175"/>
            <a:ext cx="7798500" cy="37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Understand how different perspectives can lead to different ways of seeing the world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Get curious about the views of classmates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lang="en-CA" sz="24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Iceberg Activity</a:t>
            </a: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What Makes Up Your Perspective?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lang="en-CA" sz="24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Think-Pair-Share</a:t>
            </a: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Comparing Perspectives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9525" y="1532125"/>
            <a:ext cx="3256225" cy="461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2"/>
          <p:cNvSpPr txBox="1">
            <a:spLocks noGrp="1"/>
          </p:cNvSpPr>
          <p:nvPr>
            <p:ph type="title" idx="4294967295"/>
          </p:nvPr>
        </p:nvSpPr>
        <p:spPr>
          <a:xfrm>
            <a:off x="762000" y="441325"/>
            <a:ext cx="10515600" cy="1011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Political Ideologies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42"/>
          <p:cNvSpPr/>
          <p:nvPr/>
        </p:nvSpPr>
        <p:spPr>
          <a:xfrm>
            <a:off x="838200" y="1847025"/>
            <a:ext cx="6523500" cy="45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Describe different ideologies on the political spectrum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Analyze their current placement on the political spectrum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Activity</a:t>
            </a:r>
            <a:r>
              <a:rPr lang="en-CA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Youth </a:t>
            </a: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Vote Compass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Discussion</a:t>
            </a: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Political Perspectives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0775" y="3998750"/>
            <a:ext cx="5319199" cy="278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57625" y="242338"/>
            <a:ext cx="3219450" cy="36099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3"/>
          <p:cNvSpPr txBox="1">
            <a:spLocks noGrp="1"/>
          </p:cNvSpPr>
          <p:nvPr>
            <p:ph type="title" idx="4294967295"/>
          </p:nvPr>
        </p:nvSpPr>
        <p:spPr>
          <a:xfrm>
            <a:off x="762000" y="441325"/>
            <a:ext cx="10515600" cy="1011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Underlying Values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43"/>
          <p:cNvSpPr/>
          <p:nvPr/>
        </p:nvSpPr>
        <p:spPr>
          <a:xfrm>
            <a:off x="827200" y="1684525"/>
            <a:ext cx="10515600" cy="48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Analyze how the values you prioritize influence your views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Take the perspective of someone who prioritizes different values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Reflect on the social values they find most important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Activity and Discussion</a:t>
            </a:r>
            <a:endParaRPr sz="2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●"/>
            </a:pPr>
            <a:r>
              <a:rPr lang="en-CA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Value Cards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Google Shape;29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9625" y="3424025"/>
            <a:ext cx="2276800" cy="31174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5" name="Google Shape;29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53099" y="3413488"/>
            <a:ext cx="2276800" cy="3138537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4"/>
          <p:cNvSpPr/>
          <p:nvPr/>
        </p:nvSpPr>
        <p:spPr>
          <a:xfrm>
            <a:off x="772579" y="660617"/>
            <a:ext cx="1638000" cy="2004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latin typeface="Raleway"/>
                <a:ea typeface="Raleway"/>
                <a:cs typeface="Raleway"/>
                <a:sym typeface="Raleway"/>
              </a:rPr>
              <a:t>Freedom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1" name="Google Shape;301;p44"/>
          <p:cNvSpPr/>
          <p:nvPr/>
        </p:nvSpPr>
        <p:spPr>
          <a:xfrm>
            <a:off x="772572" y="4777371"/>
            <a:ext cx="1638000" cy="2004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latin typeface="Raleway"/>
                <a:ea typeface="Raleway"/>
                <a:cs typeface="Raleway"/>
                <a:sym typeface="Raleway"/>
              </a:rPr>
              <a:t>Security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2" name="Google Shape;302;p44"/>
          <p:cNvSpPr txBox="1"/>
          <p:nvPr/>
        </p:nvSpPr>
        <p:spPr>
          <a:xfrm>
            <a:off x="3564525" y="1453350"/>
            <a:ext cx="8327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600" b="1">
                <a:latin typeface="Raleway"/>
                <a:ea typeface="Raleway"/>
                <a:cs typeface="Raleway"/>
                <a:sym typeface="Raleway"/>
              </a:rPr>
              <a:t>Prompt</a:t>
            </a:r>
            <a:r>
              <a:rPr lang="en-CA" sz="2600">
                <a:latin typeface="Raleway"/>
                <a:ea typeface="Raleway"/>
                <a:cs typeface="Raleway"/>
                <a:sym typeface="Raleway"/>
              </a:rPr>
              <a:t>: Uniforms should be mandatory in schools.</a:t>
            </a:r>
            <a:endParaRPr sz="2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3" name="Google Shape;303;p44"/>
          <p:cNvSpPr/>
          <p:nvPr/>
        </p:nvSpPr>
        <p:spPr>
          <a:xfrm>
            <a:off x="772582" y="2719009"/>
            <a:ext cx="1638000" cy="2004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latin typeface="Raleway"/>
                <a:ea typeface="Raleway"/>
                <a:cs typeface="Raleway"/>
                <a:sym typeface="Raleway"/>
              </a:rPr>
              <a:t>Tradition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4" name="Google Shape;304;p44"/>
          <p:cNvSpPr txBox="1"/>
          <p:nvPr/>
        </p:nvSpPr>
        <p:spPr>
          <a:xfrm>
            <a:off x="3550975" y="2719000"/>
            <a:ext cx="7373100" cy="3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600" b="1">
                <a:latin typeface="Calibri"/>
                <a:ea typeface="Calibri"/>
                <a:cs typeface="Calibri"/>
                <a:sym typeface="Calibri"/>
              </a:rPr>
              <a:t>Sample response - disagree</a:t>
            </a:r>
            <a:endParaRPr sz="26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People should have the freedom to choose to wear what they want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Some traditions encourage people to wear different clothes, especially during celebrations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Security isn’t really important here, so I’ll skip it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44"/>
          <p:cNvSpPr/>
          <p:nvPr/>
        </p:nvSpPr>
        <p:spPr>
          <a:xfrm>
            <a:off x="1031050" y="660625"/>
            <a:ext cx="1638000" cy="2004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latin typeface="Raleway"/>
                <a:ea typeface="Raleway"/>
                <a:cs typeface="Raleway"/>
                <a:sym typeface="Raleway"/>
              </a:rPr>
              <a:t>Equality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6" name="Google Shape;306;p44"/>
          <p:cNvSpPr/>
          <p:nvPr/>
        </p:nvSpPr>
        <p:spPr>
          <a:xfrm>
            <a:off x="1031050" y="2719000"/>
            <a:ext cx="1638000" cy="2004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latin typeface="Raleway"/>
                <a:ea typeface="Raleway"/>
                <a:cs typeface="Raleway"/>
                <a:sym typeface="Raleway"/>
              </a:rPr>
              <a:t>Financial Liberty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7" name="Google Shape;307;p44"/>
          <p:cNvSpPr/>
          <p:nvPr/>
        </p:nvSpPr>
        <p:spPr>
          <a:xfrm>
            <a:off x="1031050" y="4777375"/>
            <a:ext cx="1638000" cy="2004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900">
                <a:latin typeface="Raleway"/>
                <a:ea typeface="Raleway"/>
                <a:cs typeface="Raleway"/>
                <a:sym typeface="Raleway"/>
              </a:rPr>
              <a:t>Respecting Others</a:t>
            </a:r>
            <a:endParaRPr sz="19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1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5"/>
          <p:cNvSpPr txBox="1"/>
          <p:nvPr/>
        </p:nvSpPr>
        <p:spPr>
          <a:xfrm>
            <a:off x="5110350" y="4941750"/>
            <a:ext cx="6911100" cy="18471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b="1">
                <a:latin typeface="Raleway"/>
                <a:ea typeface="Raleway"/>
                <a:cs typeface="Raleway"/>
                <a:sym typeface="Raleway"/>
              </a:rPr>
              <a:t>Prompt 1: 5 minutes</a:t>
            </a:r>
            <a:endParaRPr sz="28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CA" sz="2800">
                <a:latin typeface="Raleway"/>
                <a:ea typeface="Raleway"/>
                <a:cs typeface="Raleway"/>
                <a:sym typeface="Raleway"/>
              </a:rPr>
              <a:t>“The government needs to do more to reduce the gap between rich and poor.”</a:t>
            </a:r>
            <a:endParaRPr sz="28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3" name="Google Shape;313;p45"/>
          <p:cNvSpPr txBox="1"/>
          <p:nvPr/>
        </p:nvSpPr>
        <p:spPr>
          <a:xfrm>
            <a:off x="5110350" y="4941750"/>
            <a:ext cx="6911100" cy="18471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b="1">
                <a:latin typeface="Raleway"/>
                <a:ea typeface="Raleway"/>
                <a:cs typeface="Raleway"/>
                <a:sym typeface="Raleway"/>
              </a:rPr>
              <a:t>Prompt 2: 5 minutes</a:t>
            </a:r>
            <a:endParaRPr sz="28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CA" sz="2800">
                <a:latin typeface="Raleway"/>
                <a:ea typeface="Raleway"/>
                <a:cs typeface="Raleway"/>
                <a:sym typeface="Raleway"/>
              </a:rPr>
              <a:t>“The government should not control what can and cannot be said online.”</a:t>
            </a:r>
            <a:endParaRPr sz="28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4" name="Google Shape;314;p45"/>
          <p:cNvSpPr txBox="1">
            <a:spLocks noGrp="1"/>
          </p:cNvSpPr>
          <p:nvPr>
            <p:ph type="title" idx="4294967295"/>
          </p:nvPr>
        </p:nvSpPr>
        <p:spPr>
          <a:xfrm>
            <a:off x="635650" y="-351475"/>
            <a:ext cx="10515600" cy="100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lt1"/>
                </a:solidFill>
              </a:rPr>
              <a:t>Activity: Value Cards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45"/>
          <p:cNvSpPr txBox="1"/>
          <p:nvPr/>
        </p:nvSpPr>
        <p:spPr>
          <a:xfrm>
            <a:off x="170550" y="866575"/>
            <a:ext cx="11850900" cy="3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Deal three cards to each player, face up, one on top of the other. The </a:t>
            </a:r>
            <a:br>
              <a:rPr lang="en-CA" sz="2400">
                <a:latin typeface="Calibri"/>
                <a:ea typeface="Calibri"/>
                <a:cs typeface="Calibri"/>
                <a:sym typeface="Calibri"/>
              </a:rPr>
            </a:b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topmost is the most important, middle second most, bottom third most. </a:t>
            </a:r>
            <a:br>
              <a:rPr lang="en-CA" sz="2400">
                <a:latin typeface="Calibri"/>
                <a:ea typeface="Calibri"/>
                <a:cs typeface="Calibri"/>
                <a:sym typeface="Calibri"/>
              </a:rPr>
            </a:b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Read out your cards and definitions.</a:t>
            </a:r>
            <a:br>
              <a:rPr lang="en-CA" sz="2400">
                <a:latin typeface="Calibri"/>
                <a:ea typeface="Calibri"/>
                <a:cs typeface="Calibri"/>
                <a:sym typeface="Calibri"/>
              </a:rPr>
            </a:b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Read the prompt on screen. Consider: how would someone who prioritized </a:t>
            </a:r>
            <a:br>
              <a:rPr lang="en-CA" sz="2400">
                <a:latin typeface="Calibri"/>
                <a:ea typeface="Calibri"/>
                <a:cs typeface="Calibri"/>
                <a:sym typeface="Calibri"/>
              </a:rPr>
            </a:b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those values respond to the prompt? Each partner takes a turn in explaining their response.</a:t>
            </a:r>
            <a:br>
              <a:rPr lang="en-CA" sz="2400">
                <a:latin typeface="Calibri"/>
                <a:ea typeface="Calibri"/>
                <a:cs typeface="Calibri"/>
                <a:sym typeface="Calibri"/>
              </a:rPr>
            </a:b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Now deal three new cards. How did your response change based on your new values?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0838F"/>
      </a:accent5>
      <a:accent6>
        <a:srgbClr val="F8E71C"/>
      </a:accent6>
      <a:hlink>
        <a:srgbClr val="00838F"/>
      </a:hlink>
      <a:folHlink>
        <a:srgbClr val="00838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656</Words>
  <Application>Microsoft Macintosh PowerPoint</Application>
  <PresentationFormat>Widescreen</PresentationFormat>
  <Paragraphs>100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Calibri</vt:lpstr>
      <vt:lpstr>Roboto</vt:lpstr>
      <vt:lpstr>Arial</vt:lpstr>
      <vt:lpstr>Raleway</vt:lpstr>
      <vt:lpstr>Poppins</vt:lpstr>
      <vt:lpstr>Oswald</vt:lpstr>
      <vt:lpstr>Source Code Pro</vt:lpstr>
      <vt:lpstr>Modern Writer</vt:lpstr>
      <vt:lpstr>PowerPoint Presentation</vt:lpstr>
      <vt:lpstr>Perspectives and Biases</vt:lpstr>
      <vt:lpstr>Resource Overview: Perspectives</vt:lpstr>
      <vt:lpstr>Identities and Pluralism</vt:lpstr>
      <vt:lpstr>Perspectives and Opinions</vt:lpstr>
      <vt:lpstr>Political Ideologies</vt:lpstr>
      <vt:lpstr>Underlying Values</vt:lpstr>
      <vt:lpstr>PowerPoint Presentation</vt:lpstr>
      <vt:lpstr>Activity: Value Cards</vt:lpstr>
      <vt:lpstr>PowerPoint Presentation</vt:lpstr>
      <vt:lpstr>PowerPoint Presentation</vt:lpstr>
      <vt:lpstr>Accessing Resources - politalks.ca</vt:lpstr>
      <vt:lpstr>Accessing Resources - politalks.ca</vt:lpstr>
      <vt:lpstr>Upcoming Resource Overview: Cognitive Biases</vt:lpstr>
      <vt:lpstr>Biased Thinking</vt:lpstr>
      <vt:lpstr>PowerPoint Presentation</vt:lpstr>
      <vt:lpstr>PowerPoint Presentation</vt:lpstr>
      <vt:lpstr>Confirmation Bias</vt:lpstr>
      <vt:lpstr>In-Group Bias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rachel becker</cp:lastModifiedBy>
  <cp:revision>2</cp:revision>
  <dcterms:modified xsi:type="dcterms:W3CDTF">2023-03-24T20:41:30Z</dcterms:modified>
</cp:coreProperties>
</file>