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embeddedFontLst>
    <p:embeddedFont>
      <p:font typeface="Arial Narrow" panose="020B0606020202030204" pitchFamily="34" charset="0"/>
      <p:regular r:id="rId26"/>
      <p:bold r:id="rId27"/>
      <p:italic r:id="rId28"/>
      <p:boldItalic r:id="rId29"/>
    </p:embeddedFont>
    <p:embeddedFont>
      <p:font typeface="Poppins" panose="00000500000000000000" pitchFamily="2" charset="0"/>
      <p:regular r:id="rId30"/>
      <p:bold r:id="rId31"/>
      <p:italic r:id="rId32"/>
      <p:boldItalic r:id="rId33"/>
    </p:embeddedFont>
    <p:embeddedFont>
      <p:font typeface="Poppins Medium" panose="00000600000000000000" pitchFamily="2" charset="0"/>
      <p:regular r:id="rId34"/>
      <p:bold r:id="rId35"/>
      <p:italic r:id="rId36"/>
      <p:boldItalic r:id="rId37"/>
    </p:embeddedFont>
    <p:embeddedFont>
      <p:font typeface="Poppins SemiBold" panose="00000700000000000000" pitchFamily="2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77" name="Google Shape;77;p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ca956fa3ae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g2ca956fa3ae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c8a7fb57f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g2c8a7fb57f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ca4ce9ff1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g2ca4ce9ff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ca4ce9ff1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g2ca4ce9ff1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ca4ce9ff17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g2ca4ce9ff1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ca4ce9ff17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g2ca4ce9ff1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ca4ce9ff1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g2ca4ce9ff1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c8a7fb57f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g2c8a7fb57f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ca4ce9ff17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g2ca4ce9ff17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ca4ce9ff17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g2ca4ce9ff17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c8a7fb57f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g2c8a7fb57f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cb3d21b1f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0" name="Google Shape;240;g2cb3d21b1f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f57b8d07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f57b8d07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cb3d21b1f9_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cb3d21b1f9_8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f57b8d077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f57b8d077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ca4ce9ff17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g2ca4ce9ff17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ca4ce9ff17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g2ca4ce9ff17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be3f5254f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g2be3f5254f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ca956fa3ae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g2ca956fa3ae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ca956fa3ae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g2ca956fa3ae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ca956fa3ae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g2ca956fa3ae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ca4ce9ff1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g2ca4ce9ff1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hyperlink" Target="https://docs.google.com/document/d/18UlCNeMmswlTvM7m6jefMeHALWUvh5omuvp7xbn9EM8/edit?usp=sharing" TargetMode="External"/><Relationship Id="rId7" Type="http://schemas.openxmlformats.org/officeDocument/2006/relationships/hyperlink" Target="https://docs.google.com/presentation/d/1kX1sA-BzFfVVGJxPdNFyr6USkPAOLZNwW00vomPHxbI/edit?usp=sharing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hyperlink" Target="https://docs.google.com/document/d/1B8m6K0DdR5kXuEsH00JMhCZek5KAN1lNOnZeK5LYFOA/edit?usp=sharing" TargetMode="Externa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GTULqvX-7_z_by21bWG1VEmra7jE-FKE/view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hyperlink" Target="https://docs.google.com/document/d/10cTsbSAULKE7ZGNKI-33OhS5PKSyOFRbz_04BqPEM7Q/edit?usp=sharing" TargetMode="External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hyperlink" Target="https://docs.google.com/presentation/d/1L2JLfouBhWf-NpwzgNTBkcIS8mL5PSm7xOkeo4WoiHM/edit?usp=sharing" TargetMode="External"/><Relationship Id="rId4" Type="http://schemas.openxmlformats.org/officeDocument/2006/relationships/hyperlink" Target="https://docs.google.com/document/d/1eD2_g-xYgMUWIUtPDDInHn8o2TSFUHzFVSk7PntvZUo/edit?usp=sharin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0B5ETli-5haEtNDZfSlVIM3ROUFE/view?usp=sharing&amp;resourcekey=0-D-UDxKugOq7TbcWAkChZnw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hyperlink" Target="https://docs.google.com/document/d/1fysXCS5iccHqMnIZtZy1us7ViS3TfHjD5KvlVwl_eUo/edit?usp=sharing" TargetMode="External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hyperlink" Target="https://docs.google.com/document/d/1ICJdLihXMJUrDzPfSZPTTExKNGJ1bENTCn88vhyTIb8/edit?usp=sharin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715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endParaRPr sz="100">
              <a:solidFill>
                <a:srgbClr val="7030A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80" name="Google Shape;80;p12"/>
          <p:cNvSpPr txBox="1">
            <a:spLocks noGrp="1"/>
          </p:cNvSpPr>
          <p:nvPr>
            <p:ph type="title"/>
          </p:nvPr>
        </p:nvSpPr>
        <p:spPr>
          <a:xfrm>
            <a:off x="0" y="6286525"/>
            <a:ext cx="12192000" cy="5715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endParaRPr sz="100">
              <a:solidFill>
                <a:srgbClr val="7030A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81" name="Google Shape;81;p12"/>
          <p:cNvSpPr txBox="1"/>
          <p:nvPr/>
        </p:nvSpPr>
        <p:spPr>
          <a:xfrm>
            <a:off x="5937175" y="2532225"/>
            <a:ext cx="5691000" cy="1569900"/>
          </a:xfrm>
          <a:prstGeom prst="rect">
            <a:avLst/>
          </a:prstGeom>
          <a:noFill/>
          <a:ln w="9525" cap="flat" cmpd="sng">
            <a:solidFill>
              <a:srgbClr val="51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7030A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Best Practices for Student Vote</a:t>
            </a:r>
            <a:endParaRPr>
              <a:solidFill>
                <a:srgbClr val="7030A0"/>
              </a:solidFill>
            </a:endParaRPr>
          </a:p>
        </p:txBody>
      </p:sp>
      <p:pic>
        <p:nvPicPr>
          <p:cNvPr id="82" name="Google Shape;82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0675" y="1913388"/>
            <a:ext cx="2863225" cy="3120025"/>
          </a:xfrm>
          <a:prstGeom prst="rect">
            <a:avLst/>
          </a:prstGeom>
          <a:noFill/>
          <a:ln w="38100" cap="flat" cmpd="sng">
            <a:solidFill>
              <a:srgbClr val="5130A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3" name="Google Shape;83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800" y="749850"/>
            <a:ext cx="1200799" cy="80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matthew.herrington@ocdsb.ca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65" name="Google Shape;165;p21"/>
          <p:cNvSpPr txBox="1"/>
          <p:nvPr/>
        </p:nvSpPr>
        <p:spPr>
          <a:xfrm>
            <a:off x="230700" y="1384250"/>
            <a:ext cx="4548000" cy="1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3.2) </a:t>
            </a:r>
            <a:r>
              <a:rPr lang="en-US" sz="3000" u="sng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Student Vote Day</a:t>
            </a: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66" name="Google Shape;166;p21"/>
          <p:cNvSpPr txBox="1"/>
          <p:nvPr/>
        </p:nvSpPr>
        <p:spPr>
          <a:xfrm>
            <a:off x="230700" y="1822000"/>
            <a:ext cx="4548000" cy="4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500"/>
              <a:buFont typeface="Poppins Medium"/>
              <a:buChar char="❖"/>
            </a:pPr>
            <a:r>
              <a:rPr lang="en-US" sz="25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Location?</a:t>
            </a: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500"/>
              <a:buFont typeface="Poppins Medium"/>
              <a:buChar char="❖"/>
            </a:pPr>
            <a:r>
              <a:rPr lang="en-US" sz="25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 Time of Day</a:t>
            </a: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914400" marR="0" lvl="1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500"/>
              <a:buFont typeface="Poppins Medium"/>
              <a:buChar char="➢"/>
            </a:pPr>
            <a:r>
              <a:rPr lang="en-US" sz="25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Homeroom call down</a:t>
            </a: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or</a:t>
            </a: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914400" marR="0" lvl="1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500"/>
              <a:buFont typeface="Poppins Medium"/>
              <a:buChar char="➢"/>
            </a:pPr>
            <a:r>
              <a:rPr lang="en-US" sz="25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Drop-in at break</a:t>
            </a: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500"/>
              <a:buFont typeface="Poppins Medium"/>
              <a:buChar char="❖"/>
            </a:pPr>
            <a:r>
              <a:rPr lang="en-US" sz="25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Counting Votes and Sharing Results</a:t>
            </a: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67" name="Google Shape;16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1575" y="1318800"/>
            <a:ext cx="2838876" cy="2129149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8" name="Google Shape;16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2425" y="3600350"/>
            <a:ext cx="2093476" cy="2791301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9" name="Google Shape;16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53875" y="3600350"/>
            <a:ext cx="2093476" cy="2791286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Heather Earle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75" name="Google Shape;175;p22"/>
          <p:cNvSpPr txBox="1"/>
          <p:nvPr/>
        </p:nvSpPr>
        <p:spPr>
          <a:xfrm>
            <a:off x="637025" y="1685950"/>
            <a:ext cx="51714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❖"/>
            </a:pPr>
            <a:r>
              <a:rPr lang="en-US" sz="30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Do a lot of work on general understanding of government - levels and responsibilities - and a citizen’s role in a democracy</a:t>
            </a: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76" name="Google Shape;176;p22"/>
          <p:cNvPicPr preferRelativeResize="0"/>
          <p:nvPr/>
        </p:nvPicPr>
        <p:blipFill rotWithShape="1">
          <a:blip r:embed="rId3">
            <a:alphaModFix/>
          </a:blip>
          <a:srcRect t="4931" b="33419"/>
          <a:stretch/>
        </p:blipFill>
        <p:spPr>
          <a:xfrm>
            <a:off x="5990175" y="1685950"/>
            <a:ext cx="5868349" cy="4682275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Heather Earle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82" name="Google Shape;182;p23"/>
          <p:cNvSpPr txBox="1"/>
          <p:nvPr/>
        </p:nvSpPr>
        <p:spPr>
          <a:xfrm>
            <a:off x="637025" y="1685950"/>
            <a:ext cx="50751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❖"/>
            </a:pPr>
            <a:r>
              <a:rPr lang="en-US" sz="30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Access great bilingual resources from CIVIX, Library of Parliament and Ontario Legislative Assembly</a:t>
            </a: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83" name="Google Shape;183;p23"/>
          <p:cNvPicPr preferRelativeResize="0"/>
          <p:nvPr/>
        </p:nvPicPr>
        <p:blipFill rotWithShape="1">
          <a:blip r:embed="rId3">
            <a:alphaModFix/>
          </a:blip>
          <a:srcRect l="8875" t="13985" b="26095"/>
          <a:stretch/>
        </p:blipFill>
        <p:spPr>
          <a:xfrm>
            <a:off x="6272750" y="1685950"/>
            <a:ext cx="5074950" cy="4449675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Heather Earle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89" name="Google Shape;189;p24"/>
          <p:cNvSpPr txBox="1"/>
          <p:nvPr/>
        </p:nvSpPr>
        <p:spPr>
          <a:xfrm>
            <a:off x="637025" y="1582350"/>
            <a:ext cx="56823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❖"/>
            </a:pPr>
            <a:r>
              <a:rPr lang="en-US" sz="3000">
                <a:solidFill>
                  <a:srgbClr val="262626"/>
                </a:solidFill>
                <a:highlight>
                  <a:schemeClr val="lt1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Make the whole school aware of Student Vote activities - share resources and plan with colleagues</a:t>
            </a: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90" name="Google Shape;190;p24"/>
          <p:cNvPicPr preferRelativeResize="0"/>
          <p:nvPr/>
        </p:nvPicPr>
        <p:blipFill rotWithShape="1">
          <a:blip r:embed="rId3">
            <a:alphaModFix/>
          </a:blip>
          <a:srcRect b="22642"/>
          <a:stretch/>
        </p:blipFill>
        <p:spPr>
          <a:xfrm>
            <a:off x="6504700" y="1582350"/>
            <a:ext cx="5188550" cy="4994875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5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Heather Earle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96" name="Google Shape;196;p25"/>
          <p:cNvSpPr txBox="1"/>
          <p:nvPr/>
        </p:nvSpPr>
        <p:spPr>
          <a:xfrm>
            <a:off x="637025" y="1685950"/>
            <a:ext cx="62652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❖"/>
            </a:pPr>
            <a:r>
              <a:rPr lang="en-US" sz="30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Make parents/family/ guardians aware of Student Vote program and encourage home support</a:t>
            </a: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97" name="Google Shape;197;p25"/>
          <p:cNvPicPr preferRelativeResize="0"/>
          <p:nvPr/>
        </p:nvPicPr>
        <p:blipFill rotWithShape="1">
          <a:blip r:embed="rId3">
            <a:alphaModFix/>
          </a:blip>
          <a:srcRect t="16086"/>
          <a:stretch/>
        </p:blipFill>
        <p:spPr>
          <a:xfrm>
            <a:off x="7070875" y="1627200"/>
            <a:ext cx="4354950" cy="4756075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Heather Earle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03" name="Google Shape;203;p26"/>
          <p:cNvSpPr txBox="1"/>
          <p:nvPr/>
        </p:nvSpPr>
        <p:spPr>
          <a:xfrm>
            <a:off x="631963" y="1409225"/>
            <a:ext cx="109281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❖"/>
            </a:pPr>
            <a:r>
              <a:rPr lang="en-US" sz="30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Invite candidates in for a Q&amp;A with students</a:t>
            </a: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204" name="Google Shape;204;p26"/>
          <p:cNvPicPr preferRelativeResize="0"/>
          <p:nvPr/>
        </p:nvPicPr>
        <p:blipFill rotWithShape="1">
          <a:blip r:embed="rId3">
            <a:alphaModFix/>
          </a:blip>
          <a:srcRect t="25925"/>
          <a:stretch/>
        </p:blipFill>
        <p:spPr>
          <a:xfrm>
            <a:off x="2446511" y="2353400"/>
            <a:ext cx="7299024" cy="4051426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Heather Earle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10" name="Google Shape;210;p27"/>
          <p:cNvSpPr txBox="1"/>
          <p:nvPr/>
        </p:nvSpPr>
        <p:spPr>
          <a:xfrm>
            <a:off x="526950" y="1518663"/>
            <a:ext cx="88365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❖"/>
            </a:pPr>
            <a:r>
              <a:rPr lang="en-US" sz="30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Involve as many students as much as possible in the logistics of the vote</a:t>
            </a: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211" name="Google Shape;211;p27"/>
          <p:cNvPicPr preferRelativeResize="0"/>
          <p:nvPr/>
        </p:nvPicPr>
        <p:blipFill rotWithShape="1">
          <a:blip r:embed="rId3">
            <a:alphaModFix/>
          </a:blip>
          <a:srcRect t="21695" b="11009"/>
          <a:stretch/>
        </p:blipFill>
        <p:spPr>
          <a:xfrm>
            <a:off x="7205183" y="3012375"/>
            <a:ext cx="3950167" cy="3544550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2" name="Google Shape;212;p27"/>
          <p:cNvPicPr preferRelativeResize="0"/>
          <p:nvPr/>
        </p:nvPicPr>
        <p:blipFill rotWithShape="1">
          <a:blip r:embed="rId4">
            <a:alphaModFix/>
          </a:blip>
          <a:srcRect t="31406" b="21202"/>
          <a:stretch/>
        </p:blipFill>
        <p:spPr>
          <a:xfrm>
            <a:off x="1169325" y="3012363"/>
            <a:ext cx="5609449" cy="3544550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Allison Fuisz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18" name="Google Shape;218;p28"/>
          <p:cNvSpPr txBox="1"/>
          <p:nvPr/>
        </p:nvSpPr>
        <p:spPr>
          <a:xfrm>
            <a:off x="400300" y="1487025"/>
            <a:ext cx="10928100" cy="30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Poppins Medium"/>
              <a:buAutoNum type="arabicPeriod"/>
            </a:pPr>
            <a:r>
              <a:rPr lang="en-US" sz="27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Reaching out to colleagues well in advance to share the vote will be happening/seeing who else would be involved</a:t>
            </a:r>
            <a:endParaRPr sz="27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262626"/>
                </a:solidFill>
                <a:highlight>
                  <a:schemeClr val="lt1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endParaRPr sz="2300">
              <a:solidFill>
                <a:srgbClr val="262626"/>
              </a:solidFill>
              <a:highlight>
                <a:schemeClr val="lt1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262626"/>
              </a:solidFill>
              <a:highlight>
                <a:schemeClr val="lt1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>
                <a:solidFill>
                  <a:srgbClr val="262626"/>
                </a:solidFill>
                <a:highlight>
                  <a:schemeClr val="lt1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endParaRPr sz="2500">
              <a:solidFill>
                <a:srgbClr val="262626"/>
              </a:solidFill>
              <a:highlight>
                <a:schemeClr val="lt1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219" name="Google Shape;219;p28"/>
          <p:cNvPicPr preferRelativeResize="0"/>
          <p:nvPr/>
        </p:nvPicPr>
        <p:blipFill rotWithShape="1">
          <a:blip r:embed="rId3">
            <a:alphaModFix/>
          </a:blip>
          <a:srcRect t="4177"/>
          <a:stretch/>
        </p:blipFill>
        <p:spPr>
          <a:xfrm>
            <a:off x="404875" y="4248650"/>
            <a:ext cx="11534648" cy="2304650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0" name="Google Shape;220;p28"/>
          <p:cNvSpPr txBox="1"/>
          <p:nvPr/>
        </p:nvSpPr>
        <p:spPr>
          <a:xfrm>
            <a:off x="1111500" y="2220375"/>
            <a:ext cx="10928100" cy="15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Poppins Medium"/>
              <a:buChar char="❖"/>
            </a:pPr>
            <a:r>
              <a:rPr lang="en-US" sz="2200">
                <a:solidFill>
                  <a:srgbClr val="262626"/>
                </a:solidFill>
                <a:highlight>
                  <a:schemeClr val="lt1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Confirm with admin the date you’d like to host a vote </a:t>
            </a:r>
            <a:endParaRPr sz="2200">
              <a:solidFill>
                <a:srgbClr val="262626"/>
              </a:solidFill>
              <a:highlight>
                <a:schemeClr val="lt1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solidFill>
                  <a:srgbClr val="262626"/>
                </a:solidFill>
                <a:highlight>
                  <a:schemeClr val="lt1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endParaRPr sz="2200">
              <a:solidFill>
                <a:srgbClr val="262626"/>
              </a:solidFill>
              <a:highlight>
                <a:schemeClr val="lt1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300"/>
              <a:buFont typeface="Poppins Medium"/>
              <a:buChar char="❖"/>
            </a:pPr>
            <a:r>
              <a:rPr lang="en-US" sz="2200">
                <a:solidFill>
                  <a:srgbClr val="262626"/>
                </a:solidFill>
                <a:highlight>
                  <a:schemeClr val="lt1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Send an email sharing the date, location (library/caf are great spots)</a:t>
            </a:r>
            <a:r>
              <a:rPr lang="en-US" sz="2300">
                <a:solidFill>
                  <a:srgbClr val="262626"/>
                </a:solidFill>
                <a:highlight>
                  <a:schemeClr val="lt1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Allison Fuisz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26" name="Google Shape;226;p29"/>
          <p:cNvSpPr txBox="1"/>
          <p:nvPr/>
        </p:nvSpPr>
        <p:spPr>
          <a:xfrm>
            <a:off x="552725" y="1484700"/>
            <a:ext cx="109281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2. Having students work in collaborative groups to research the political parties on their ballot &amp; sharing the facts/platforms with other classes &amp;/or creating posters/media pieces </a:t>
            </a: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227" name="Google Shape;227;p2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850" y="3701150"/>
            <a:ext cx="3265350" cy="2554151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8" name="Google Shape;228;p29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43925" y="4034125"/>
            <a:ext cx="5145698" cy="1911950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9" name="Google Shape;229;p29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r="2410" b="20166"/>
          <a:stretch/>
        </p:blipFill>
        <p:spPr>
          <a:xfrm>
            <a:off x="7647816" y="3713025"/>
            <a:ext cx="4361933" cy="2554151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0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Allison Fuisz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35" name="Google Shape;235;p30"/>
          <p:cNvSpPr txBox="1"/>
          <p:nvPr/>
        </p:nvSpPr>
        <p:spPr>
          <a:xfrm>
            <a:off x="637025" y="1685950"/>
            <a:ext cx="109281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"/>
              <a:buChar char="❖"/>
            </a:pPr>
            <a:r>
              <a:rPr lang="en-US" sz="3000" b="1">
                <a:solidFill>
                  <a:srgbClr val="262626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Referencing the importance of a vote, democracy as a whole &amp; why it matters</a:t>
            </a:r>
            <a:endParaRPr sz="3000" b="1">
              <a:solidFill>
                <a:srgbClr val="262626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262626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262626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36" name="Google Shape;23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025" y="3126025"/>
            <a:ext cx="5392675" cy="300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1227" y="2865321"/>
            <a:ext cx="5392675" cy="3403704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Kim Davidson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89" name="Google Shape;89;p13"/>
          <p:cNvSpPr txBox="1"/>
          <p:nvPr/>
        </p:nvSpPr>
        <p:spPr>
          <a:xfrm>
            <a:off x="631950" y="1490575"/>
            <a:ext cx="109281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❖"/>
            </a:pPr>
            <a:r>
              <a:rPr lang="en-US" sz="30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Incorporate digital resources into your lessons for increased student engagement</a:t>
            </a: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90" name="Google Shape;9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950" y="3060478"/>
            <a:ext cx="5393300" cy="3033746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1" name="Google Shape;9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50100" y="3060475"/>
            <a:ext cx="5393300" cy="3033726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Table Discussion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43" name="Google Shape;243;p31"/>
          <p:cNvSpPr txBox="1"/>
          <p:nvPr/>
        </p:nvSpPr>
        <p:spPr>
          <a:xfrm>
            <a:off x="1144200" y="2083375"/>
            <a:ext cx="8246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31"/>
          <p:cNvSpPr txBox="1"/>
          <p:nvPr/>
        </p:nvSpPr>
        <p:spPr>
          <a:xfrm>
            <a:off x="453693" y="1402341"/>
            <a:ext cx="11057100" cy="40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5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508000" marR="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 Medium"/>
              <a:buChar char="•"/>
            </a:pPr>
            <a:r>
              <a:rPr lang="en-US" sz="3200" i="0" u="none" strike="noStrike" cap="non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Share one genius hack you’ve discovered through your experience with the Student Vote program.</a:t>
            </a:r>
            <a:endParaRPr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508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500" i="0" u="none" strike="noStrike" cap="non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508000" marR="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 Medium"/>
              <a:buChar char="•"/>
            </a:pPr>
            <a:r>
              <a:rPr lang="en-US" sz="3200" i="0" u="none" strike="noStrike" cap="non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Give one practical tip for engaging more colleagues or classes in the program (making the program school-wide).</a:t>
            </a:r>
            <a:endParaRPr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508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6225" y="0"/>
            <a:ext cx="6737874" cy="6737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3" title="FridayPanelVideo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0"/>
            <a:ext cx="12192000" cy="6858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6225" y="0"/>
            <a:ext cx="6737874" cy="6737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Kim Davidson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97" name="Google Shape;97;p14"/>
          <p:cNvSpPr txBox="1"/>
          <p:nvPr/>
        </p:nvSpPr>
        <p:spPr>
          <a:xfrm>
            <a:off x="631950" y="1484475"/>
            <a:ext cx="109281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❖"/>
            </a:pPr>
            <a:r>
              <a:rPr lang="en-US" sz="30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CIVIX has a catalogue of animated videos (in both English and French!) available through YouTube that explain key concepts in a clear and concise way</a:t>
            </a: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98" name="Google Shape;9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2313" y="3420850"/>
            <a:ext cx="2743200" cy="154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74325" y="3420238"/>
            <a:ext cx="2743200" cy="1544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6450" y="5200650"/>
            <a:ext cx="2743200" cy="1546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74325" y="5200650"/>
            <a:ext cx="2743200" cy="1546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23313" y="3419288"/>
            <a:ext cx="2743200" cy="1546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1300" y="3364138"/>
            <a:ext cx="2743200" cy="1656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73875" y="5020608"/>
            <a:ext cx="2743200" cy="1656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21300" y="5020608"/>
            <a:ext cx="2743200" cy="1656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Kim Davidson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11" name="Google Shape;111;p15"/>
          <p:cNvSpPr txBox="1"/>
          <p:nvPr/>
        </p:nvSpPr>
        <p:spPr>
          <a:xfrm>
            <a:off x="445500" y="1507650"/>
            <a:ext cx="11301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❖"/>
            </a:pPr>
            <a:r>
              <a:rPr lang="en-US" sz="30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Other online tools include Pollenize and </a:t>
            </a:r>
            <a:br>
              <a:rPr lang="en-US" sz="30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</a:br>
            <a:r>
              <a:rPr lang="en-US" sz="30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Vote Compass (Youth Edition)</a:t>
            </a: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12" name="Google Shape;11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90825" y="2957100"/>
            <a:ext cx="4760708" cy="3297350"/>
          </a:xfrm>
          <a:prstGeom prst="rect">
            <a:avLst/>
          </a:prstGeom>
          <a:noFill/>
          <a:ln w="38100" cap="flat" cmpd="sng">
            <a:solidFill>
              <a:srgbClr val="5130A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3" name="Google Shape;11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525" y="3173800"/>
            <a:ext cx="6217099" cy="2863942"/>
          </a:xfrm>
          <a:prstGeom prst="rect">
            <a:avLst/>
          </a:prstGeom>
          <a:noFill/>
          <a:ln w="38100" cap="flat" cmpd="sng">
            <a:solidFill>
              <a:srgbClr val="5130A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Matthew Herrington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19" name="Google Shape;119;p16"/>
          <p:cNvSpPr txBox="1"/>
          <p:nvPr/>
        </p:nvSpPr>
        <p:spPr>
          <a:xfrm>
            <a:off x="386925" y="1586375"/>
            <a:ext cx="4839900" cy="51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AutoNum type="arabicParenR"/>
            </a:pPr>
            <a:r>
              <a:rPr lang="en-US" sz="3000" u="sng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Elections Club</a:t>
            </a: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500"/>
              <a:buFont typeface="Poppins Medium"/>
              <a:buChar char="❖"/>
            </a:pPr>
            <a:r>
              <a:rPr lang="en-US" sz="25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Multi-Grade Groupings</a:t>
            </a: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500"/>
              <a:buFont typeface="Poppins Medium"/>
              <a:buChar char="❖"/>
            </a:pPr>
            <a:r>
              <a:rPr lang="en-US" sz="25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Democracy  Champs</a:t>
            </a: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914400" marR="0" lvl="1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500"/>
              <a:buFont typeface="Poppins Medium"/>
              <a:buChar char="➢"/>
            </a:pPr>
            <a:r>
              <a:rPr lang="en-US" sz="25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Explore Election Issues</a:t>
            </a: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914400" marR="0" lvl="1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500"/>
              <a:buFont typeface="Poppins Medium"/>
              <a:buChar char="➢"/>
            </a:pPr>
            <a:r>
              <a:rPr lang="en-US" sz="25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Share w/ classes</a:t>
            </a: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500"/>
              <a:buFont typeface="Poppins Medium"/>
              <a:buChar char="❖"/>
            </a:pPr>
            <a:r>
              <a:rPr lang="en-US" sz="25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Town Hall Prep</a:t>
            </a: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914400" marR="0" lvl="1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500"/>
              <a:buFont typeface="Poppins Medium"/>
              <a:buChar char="➢"/>
            </a:pPr>
            <a:r>
              <a:rPr lang="en-US" sz="2500" u="sng">
                <a:solidFill>
                  <a:schemeClr val="hlink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  <a:hlinkClick r:id="rId3"/>
              </a:rPr>
              <a:t>Agendas</a:t>
            </a:r>
            <a:r>
              <a:rPr lang="en-US"/>
              <a:t>, </a:t>
            </a:r>
            <a:r>
              <a:rPr lang="en-US" sz="2500" u="sng">
                <a:solidFill>
                  <a:schemeClr val="hlink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  <a:hlinkClick r:id="rId4"/>
              </a:rPr>
              <a:t>Scripts</a:t>
            </a:r>
            <a:r>
              <a:rPr lang="en-US" sz="25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, </a:t>
            </a:r>
            <a:r>
              <a:rPr lang="en-US" sz="2500" u="sng">
                <a:solidFill>
                  <a:schemeClr val="hlink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  <a:hlinkClick r:id="rId5"/>
              </a:rPr>
              <a:t>Deck</a:t>
            </a: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20" name="Google Shape;12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75075" y="4281175"/>
            <a:ext cx="2979302" cy="2339202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1" name="Google Shape;121;p16"/>
          <p:cNvPicPr preferRelativeResize="0"/>
          <p:nvPr/>
        </p:nvPicPr>
        <p:blipFill rotWithShape="1">
          <a:blip r:embed="rId7">
            <a:alphaModFix/>
          </a:blip>
          <a:srcRect t="32185"/>
          <a:stretch/>
        </p:blipFill>
        <p:spPr>
          <a:xfrm>
            <a:off x="8675077" y="1387300"/>
            <a:ext cx="2979299" cy="2693924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2" name="Google Shape;122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81003" y="2095800"/>
            <a:ext cx="2577350" cy="3436477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Matthew Herrington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28" name="Google Shape;128;p17"/>
          <p:cNvSpPr txBox="1"/>
          <p:nvPr/>
        </p:nvSpPr>
        <p:spPr>
          <a:xfrm>
            <a:off x="346600" y="1471200"/>
            <a:ext cx="5131800" cy="58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2.1) </a:t>
            </a:r>
            <a:r>
              <a:rPr lang="en-US" sz="3000" u="sng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All Candidates Town Hall</a:t>
            </a: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Poppins Medium"/>
              <a:buChar char="❖"/>
            </a:pPr>
            <a:r>
              <a:rPr lang="en-US" sz="25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Invites </a:t>
            </a: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914400" marR="0" lvl="1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500"/>
              <a:buFont typeface="Poppins Medium"/>
              <a:buChar char="➢"/>
            </a:pPr>
            <a:r>
              <a:rPr lang="en-US" sz="25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Candidates: invite and request bio</a:t>
            </a: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914400" marR="0" lvl="1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500"/>
              <a:buFont typeface="Poppins Medium"/>
              <a:buChar char="➢"/>
            </a:pPr>
            <a:r>
              <a:rPr lang="en-US" sz="25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Moderator</a:t>
            </a: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914400" lvl="1" indent="-38735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500"/>
              <a:buFont typeface="Poppins Medium"/>
              <a:buChar char="➢"/>
            </a:pPr>
            <a:r>
              <a:rPr lang="en-US" sz="2500">
                <a:solidFill>
                  <a:srgbClr val="262626"/>
                </a:solidFill>
                <a:highlight>
                  <a:schemeClr val="lt1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Provide Board </a:t>
            </a:r>
            <a:r>
              <a:rPr lang="en-US" sz="2500" u="sng">
                <a:solidFill>
                  <a:schemeClr val="hlink"/>
                </a:solidFill>
                <a:highlight>
                  <a:schemeClr val="lt1"/>
                </a:highlight>
                <a:latin typeface="Poppins Medium"/>
                <a:ea typeface="Poppins Medium"/>
                <a:cs typeface="Poppins Medium"/>
                <a:sym typeface="Poppins Medium"/>
                <a:hlinkClick r:id="rId3"/>
              </a:rPr>
              <a:t>PPM</a:t>
            </a:r>
            <a:r>
              <a:rPr lang="en-US" sz="2500">
                <a:solidFill>
                  <a:srgbClr val="262626"/>
                </a:solidFill>
                <a:highlight>
                  <a:schemeClr val="lt1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 on Election Activities</a:t>
            </a:r>
            <a:endParaRPr sz="2500">
              <a:solidFill>
                <a:srgbClr val="262626"/>
              </a:solidFill>
              <a:highlight>
                <a:schemeClr val="lt1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29" name="Google Shape;12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4625" y="1700625"/>
            <a:ext cx="2963850" cy="222286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0" name="Google Shape;13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70950" y="4202850"/>
            <a:ext cx="3145124" cy="2358851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Matthew Herrington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36" name="Google Shape;136;p18"/>
          <p:cNvSpPr txBox="1"/>
          <p:nvPr/>
        </p:nvSpPr>
        <p:spPr>
          <a:xfrm>
            <a:off x="306875" y="1471200"/>
            <a:ext cx="5633400" cy="58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2.2)</a:t>
            </a:r>
            <a:r>
              <a:rPr lang="en-US" sz="3000" u="sng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All Candidates </a:t>
            </a:r>
            <a:br>
              <a:rPr lang="en-US" sz="3000" u="sng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</a:br>
            <a:r>
              <a:rPr lang="en-US" sz="3000" u="sng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Town Hall</a:t>
            </a: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Poppins Medium"/>
              <a:buChar char="❖"/>
            </a:pPr>
            <a:r>
              <a:rPr lang="en-US" sz="22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School Engagement</a:t>
            </a:r>
            <a:endParaRPr sz="22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Poppins Medium"/>
              <a:buChar char="➢"/>
            </a:pPr>
            <a:r>
              <a:rPr lang="en-US" sz="22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Staff and Students	</a:t>
            </a:r>
            <a:endParaRPr sz="22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Poppins Medium"/>
              <a:buChar char="■"/>
            </a:pPr>
            <a:r>
              <a:rPr lang="en-US" sz="22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AV Club</a:t>
            </a:r>
            <a:endParaRPr sz="22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Poppins Medium"/>
              <a:buChar char="■"/>
            </a:pPr>
            <a:r>
              <a:rPr lang="en-US" sz="22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Poster Creation</a:t>
            </a:r>
            <a:endParaRPr sz="22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Poppins Medium"/>
              <a:buChar char="■"/>
            </a:pPr>
            <a:r>
              <a:rPr lang="en-US" sz="2200" u="sng">
                <a:solidFill>
                  <a:schemeClr val="hlink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  <a:hlinkClick r:id="rId3"/>
              </a:rPr>
              <a:t>Student Questions</a:t>
            </a:r>
            <a:endParaRPr sz="22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endParaRPr sz="22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Poppins Medium"/>
              <a:buChar char="➢"/>
            </a:pPr>
            <a:r>
              <a:rPr lang="en-US" sz="2200" u="sng">
                <a:solidFill>
                  <a:schemeClr val="hlink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  <a:hlinkClick r:id="rId4"/>
              </a:rPr>
              <a:t>Pre and Post Town Hall Polling</a:t>
            </a:r>
            <a:endParaRPr sz="22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endParaRPr sz="22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Poppins Medium"/>
              <a:buChar char="➢"/>
            </a:pPr>
            <a:r>
              <a:rPr lang="en-US" sz="22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Feeder School Invites</a:t>
            </a:r>
            <a:endParaRPr sz="22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37" name="Google Shape;137;p18"/>
          <p:cNvPicPr preferRelativeResize="0"/>
          <p:nvPr/>
        </p:nvPicPr>
        <p:blipFill rotWithShape="1">
          <a:blip r:embed="rId5">
            <a:alphaModFix/>
          </a:blip>
          <a:srcRect t="17346" b="11736"/>
          <a:stretch/>
        </p:blipFill>
        <p:spPr>
          <a:xfrm>
            <a:off x="7483888" y="1463575"/>
            <a:ext cx="2574505" cy="2434299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8" name="Google Shape;138;p18"/>
          <p:cNvPicPr preferRelativeResize="0"/>
          <p:nvPr/>
        </p:nvPicPr>
        <p:blipFill rotWithShape="1">
          <a:blip r:embed="rId6">
            <a:alphaModFix/>
          </a:blip>
          <a:srcRect l="8415" t="6152" r="15492" b="6335"/>
          <a:stretch/>
        </p:blipFill>
        <p:spPr>
          <a:xfrm>
            <a:off x="5788475" y="4195050"/>
            <a:ext cx="1697334" cy="2517023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9" name="Google Shape;139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27250" y="4195050"/>
            <a:ext cx="1887767" cy="2517023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0" name="Google Shape;140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056475" y="4195050"/>
            <a:ext cx="1887752" cy="2517007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9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Matthew Herrington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46" name="Google Shape;146;p19"/>
          <p:cNvSpPr txBox="1"/>
          <p:nvPr/>
        </p:nvSpPr>
        <p:spPr>
          <a:xfrm>
            <a:off x="306875" y="1547400"/>
            <a:ext cx="5131800" cy="49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2.3) </a:t>
            </a:r>
            <a:r>
              <a:rPr lang="en-US" sz="3000" u="sng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All Candidates </a:t>
            </a:r>
            <a:br>
              <a:rPr lang="en-US" sz="3000" u="sng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</a:br>
            <a:r>
              <a:rPr lang="en-US" sz="3000" u="sng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Town Hall</a:t>
            </a: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500"/>
              <a:buFont typeface="Poppins Medium"/>
              <a:buChar char="❖"/>
            </a:pPr>
            <a:r>
              <a:rPr lang="en-US" sz="25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The Event: </a:t>
            </a: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914400" marR="0" lvl="1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500"/>
              <a:buFont typeface="Poppins Medium"/>
              <a:buChar char="➢"/>
            </a:pPr>
            <a:r>
              <a:rPr lang="en-US" sz="25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Student Voice</a:t>
            </a: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1371600" marR="0" lvl="2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500"/>
              <a:buFont typeface="Poppins Medium"/>
              <a:buChar char="■"/>
            </a:pPr>
            <a:r>
              <a:rPr lang="en-US" sz="25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MCs, Candidate Bios, Student Questions</a:t>
            </a: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914400" marR="0" lvl="1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500"/>
              <a:buFont typeface="Poppins Medium"/>
              <a:buChar char="➢"/>
            </a:pPr>
            <a:r>
              <a:rPr lang="en-US" sz="25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60 mins max</a:t>
            </a: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914400" marR="0" lvl="1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500"/>
              <a:buFont typeface="Poppins Medium"/>
              <a:buChar char="➢"/>
            </a:pPr>
            <a:r>
              <a:rPr lang="en-US" sz="25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Provide Access to Candidates Pre and Post</a:t>
            </a: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47" name="Google Shape;14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1450" y="1413250"/>
            <a:ext cx="2747551" cy="2060652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8" name="Google Shape;14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4425" y="3872325"/>
            <a:ext cx="1981601" cy="2642125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9" name="Google Shape;14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90950" y="1337050"/>
            <a:ext cx="1981601" cy="2642135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0" name="Google Shape;15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07975" y="4453777"/>
            <a:ext cx="2747551" cy="2060667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Matthew Herrington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56" name="Google Shape;156;p20"/>
          <p:cNvSpPr txBox="1"/>
          <p:nvPr/>
        </p:nvSpPr>
        <p:spPr>
          <a:xfrm>
            <a:off x="230700" y="1384250"/>
            <a:ext cx="4548000" cy="52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3.1) </a:t>
            </a:r>
            <a:r>
              <a:rPr lang="en-US" sz="3000" u="sng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Student Vote Day</a:t>
            </a: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Poppins Medium"/>
              <a:buChar char="❖"/>
            </a:pPr>
            <a:r>
              <a:rPr lang="en-US" sz="25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ASAP after Town Hall</a:t>
            </a: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Poppins Medium"/>
              <a:buChar char="❖"/>
            </a:pPr>
            <a:r>
              <a:rPr lang="en-US" sz="25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Pre-plan with the Club</a:t>
            </a: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914400" marR="0" lvl="1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500"/>
              <a:buFont typeface="Poppins Medium"/>
              <a:buChar char="➢"/>
            </a:pPr>
            <a:r>
              <a:rPr lang="en-US" sz="25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Assign rolls using CIVIX Guide</a:t>
            </a: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914400" marR="0" lvl="1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500"/>
              <a:buFont typeface="Poppins Medium"/>
              <a:buChar char="➢"/>
            </a:pPr>
            <a:r>
              <a:rPr lang="en-US" sz="25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Practice rolls</a:t>
            </a: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914400" marR="0" lvl="1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500"/>
              <a:buFont typeface="Poppins Medium"/>
              <a:buChar char="➢"/>
            </a:pPr>
            <a:r>
              <a:rPr lang="en-US" sz="25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Gather supplies</a:t>
            </a: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Poppins Medium"/>
              <a:buChar char="❖"/>
            </a:pPr>
            <a:r>
              <a:rPr lang="en-US" sz="25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Communicate Vote Day Plan with colleagues</a:t>
            </a: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57" name="Google Shape;157;p20"/>
          <p:cNvSpPr txBox="1"/>
          <p:nvPr/>
        </p:nvSpPr>
        <p:spPr>
          <a:xfrm>
            <a:off x="5453550" y="2225200"/>
            <a:ext cx="61101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Poppins Medium"/>
              <a:buChar char="❖"/>
            </a:pPr>
            <a:r>
              <a:rPr lang="en-US" sz="2500">
                <a:solidFill>
                  <a:srgbClr val="262626"/>
                </a:solidFill>
                <a:highlight>
                  <a:schemeClr val="lt1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Ask office for Master List</a:t>
            </a:r>
            <a:endParaRPr/>
          </a:p>
        </p:txBody>
      </p:sp>
      <p:pic>
        <p:nvPicPr>
          <p:cNvPr id="158" name="Google Shape;15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71325" y="2947000"/>
            <a:ext cx="2492325" cy="3323100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9" name="Google Shape;15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5900" y="3401725"/>
            <a:ext cx="3218227" cy="2413651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484</Words>
  <Application>Microsoft Office PowerPoint</Application>
  <PresentationFormat>Widescreen</PresentationFormat>
  <Paragraphs>107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Poppins SemiBold</vt:lpstr>
      <vt:lpstr>Calibri</vt:lpstr>
      <vt:lpstr>Arial</vt:lpstr>
      <vt:lpstr>Poppins Medium</vt:lpstr>
      <vt:lpstr>Arial Narrow</vt:lpstr>
      <vt:lpstr>Poppins</vt:lpstr>
      <vt:lpstr>Office Theme</vt:lpstr>
      <vt:lpstr>PowerPoint Presentation</vt:lpstr>
      <vt:lpstr>Kim Davidson</vt:lpstr>
      <vt:lpstr>Kim Davidson</vt:lpstr>
      <vt:lpstr>Kim Davidson</vt:lpstr>
      <vt:lpstr>Matthew Herrington</vt:lpstr>
      <vt:lpstr>Matthew Herrington</vt:lpstr>
      <vt:lpstr>Matthew Herrington</vt:lpstr>
      <vt:lpstr>Matthew Herrington</vt:lpstr>
      <vt:lpstr>Matthew Herrington</vt:lpstr>
      <vt:lpstr>matthew.herrington@ocdsb.ca</vt:lpstr>
      <vt:lpstr>Heather Earle</vt:lpstr>
      <vt:lpstr>Heather Earle</vt:lpstr>
      <vt:lpstr>Heather Earle</vt:lpstr>
      <vt:lpstr>Heather Earle</vt:lpstr>
      <vt:lpstr>Heather Earle</vt:lpstr>
      <vt:lpstr>Heather Earle</vt:lpstr>
      <vt:lpstr>Allison Fuisz</vt:lpstr>
      <vt:lpstr>Allison Fuisz</vt:lpstr>
      <vt:lpstr>Allison Fuisz</vt:lpstr>
      <vt:lpstr>Table Discussion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Justine Becker</cp:lastModifiedBy>
  <cp:revision>1</cp:revision>
  <dcterms:modified xsi:type="dcterms:W3CDTF">2024-04-17T14:22:30Z</dcterms:modified>
</cp:coreProperties>
</file>