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1" r:id="rId1"/>
  </p:sldMasterIdLst>
  <p:notesMasterIdLst>
    <p:notesMasterId r:id="rId26"/>
  </p:notesMasterIdLst>
  <p:sldIdLst>
    <p:sldId id="262" r:id="rId2"/>
    <p:sldId id="263" r:id="rId3"/>
    <p:sldId id="264" r:id="rId4"/>
    <p:sldId id="265" r:id="rId5"/>
    <p:sldId id="266" r:id="rId6"/>
    <p:sldId id="268" r:id="rId7"/>
    <p:sldId id="269" r:id="rId8"/>
    <p:sldId id="270" r:id="rId9"/>
    <p:sldId id="272" r:id="rId10"/>
    <p:sldId id="273" r:id="rId11"/>
    <p:sldId id="274" r:id="rId12"/>
    <p:sldId id="275" r:id="rId13"/>
    <p:sldId id="276" r:id="rId14"/>
    <p:sldId id="277" r:id="rId15"/>
    <p:sldId id="279" r:id="rId16"/>
    <p:sldId id="280" r:id="rId17"/>
    <p:sldId id="281" r:id="rId18"/>
    <p:sldId id="282" r:id="rId19"/>
    <p:sldId id="285" r:id="rId20"/>
    <p:sldId id="286" r:id="rId21"/>
    <p:sldId id="287" r:id="rId22"/>
    <p:sldId id="288" r:id="rId23"/>
    <p:sldId id="289" r:id="rId24"/>
    <p:sldId id="290" r:id="rId25"/>
  </p:sldIdLst>
  <p:sldSz cx="12192000" cy="6858000"/>
  <p:notesSz cx="6858000" cy="9144000"/>
  <p:embeddedFontLst>
    <p:embeddedFont>
      <p:font typeface="Helvetica Neue Light" panose="020B0604020202020204" charset="0"/>
      <p:regular r:id="rId27"/>
      <p:bold r:id="rId28"/>
      <p:italic r:id="rId29"/>
      <p:boldItalic r:id="rId30"/>
    </p:embeddedFont>
    <p:embeddedFont>
      <p:font typeface="Oswald" panose="00000500000000000000" pitchFamily="2" charset="0"/>
      <p:regular r:id="rId31"/>
      <p:bold r:id="rId32"/>
    </p:embeddedFont>
    <p:embeddedFont>
      <p:font typeface="Poppins" panose="00000500000000000000" pitchFamily="2" charset="0"/>
      <p:regular r:id="rId33"/>
      <p:bold r:id="rId34"/>
      <p:italic r:id="rId35"/>
      <p:boldItalic r:id="rId36"/>
    </p:embeddedFont>
    <p:embeddedFont>
      <p:font typeface="Raleway" pitchFamily="2" charset="0"/>
      <p:regular r:id="rId37"/>
      <p:bold r:id="rId38"/>
      <p:italic r:id="rId39"/>
      <p:boldItalic r:id="rId40"/>
    </p:embeddedFont>
    <p:embeddedFont>
      <p:font typeface="Source Code Pro" panose="020B0509030403020204" pitchFamily="49"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f37473fa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112" name="Google Shape;112;g1f37473fa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b8556daa56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b8556daa56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b8556daa56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b8556daa56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6ca45554b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6ca45554b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b8556daa56_0_8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b8556daa56_0_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f37473fa6e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f37473fa6e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f37473fa6e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f37473fa6e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f37473fa6e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f37473fa6e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b8556daa56_0_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b8556daa56_0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f37473fa6e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f37473fa6e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bbb1e50598_0_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bbb1e50598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b8556daa56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b8556daa56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c7688d236d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c7688d236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f37473fa6e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f37473fa6e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b8d9d0507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b8d9d0507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bbb1e50598_0_9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bbb1e50598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ca292e03f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ca292e03f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b8556daa56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2b8556daa56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b8556daa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b8556daa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b8556daa5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b8556daa5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b8556daa5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b8556daa5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8556daa56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g2b8556daa56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b8556daa56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b8556daa56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b8556daa56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b8556daa56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
        <p:nvSpPr>
          <p:cNvPr id="11" name="Google Shape;11;p2"/>
          <p:cNvSpPr/>
          <p:nvPr/>
        </p:nvSpPr>
        <p:spPr>
          <a:xfrm>
            <a:off x="0" y="-76200"/>
            <a:ext cx="12192000" cy="619200"/>
          </a:xfrm>
          <a:prstGeom prst="wedgeRectCallout">
            <a:avLst>
              <a:gd name="adj1" fmla="val -21132"/>
              <a:gd name="adj2" fmla="val 47582"/>
            </a:avLst>
          </a:prstGeom>
          <a:solidFill>
            <a:srgbClr val="EC008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10552250" y="466800"/>
            <a:ext cx="897900" cy="423000"/>
          </a:xfrm>
          <a:prstGeom prst="triangle">
            <a:avLst>
              <a:gd name="adj" fmla="val 50000"/>
            </a:avLst>
          </a:prstGeom>
          <a:solidFill>
            <a:srgbClr val="EC00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cxnSp>
        <p:nvCxnSpPr>
          <p:cNvPr id="45" name="Google Shape;45;p11"/>
          <p:cNvCxnSpPr/>
          <p:nvPr/>
        </p:nvCxnSpPr>
        <p:spPr>
          <a:xfrm>
            <a:off x="551033" y="3984367"/>
            <a:ext cx="1214100" cy="0"/>
          </a:xfrm>
          <a:prstGeom prst="straightConnector1">
            <a:avLst/>
          </a:prstGeom>
          <a:noFill/>
          <a:ln w="28575" cap="flat" cmpd="sng">
            <a:solidFill>
              <a:schemeClr val="dk1"/>
            </a:solidFill>
            <a:prstDash val="lgDash"/>
            <a:round/>
            <a:headEnd type="none" w="sm" len="sm"/>
            <a:tailEnd type="none" w="sm" len="sm"/>
          </a:ln>
        </p:spPr>
      </p:cxnSp>
      <p:sp>
        <p:nvSpPr>
          <p:cNvPr id="46" name="Google Shape;46;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rtl="0">
              <a:spcBef>
                <a:spcPts val="0"/>
              </a:spcBef>
              <a:spcAft>
                <a:spcPts val="0"/>
              </a:spcAft>
              <a:buSzPts val="16000"/>
              <a:buNone/>
              <a:defRPr sz="16000"/>
            </a:lvl1pPr>
            <a:lvl2pPr lvl="1" rtl="0">
              <a:spcBef>
                <a:spcPts val="0"/>
              </a:spcBef>
              <a:spcAft>
                <a:spcPts val="0"/>
              </a:spcAft>
              <a:buSzPts val="16000"/>
              <a:buNone/>
              <a:defRPr sz="16000"/>
            </a:lvl2pPr>
            <a:lvl3pPr lvl="2" rtl="0">
              <a:spcBef>
                <a:spcPts val="0"/>
              </a:spcBef>
              <a:spcAft>
                <a:spcPts val="0"/>
              </a:spcAft>
              <a:buSzPts val="16000"/>
              <a:buNone/>
              <a:defRPr sz="16000"/>
            </a:lvl3pPr>
            <a:lvl4pPr lvl="3" rtl="0">
              <a:spcBef>
                <a:spcPts val="0"/>
              </a:spcBef>
              <a:spcAft>
                <a:spcPts val="0"/>
              </a:spcAft>
              <a:buSzPts val="16000"/>
              <a:buNone/>
              <a:defRPr sz="16000"/>
            </a:lvl4pPr>
            <a:lvl5pPr lvl="4" rtl="0">
              <a:spcBef>
                <a:spcPts val="0"/>
              </a:spcBef>
              <a:spcAft>
                <a:spcPts val="0"/>
              </a:spcAft>
              <a:buSzPts val="16000"/>
              <a:buNone/>
              <a:defRPr sz="16000"/>
            </a:lvl5pPr>
            <a:lvl6pPr lvl="5" rtl="0">
              <a:spcBef>
                <a:spcPts val="0"/>
              </a:spcBef>
              <a:spcAft>
                <a:spcPts val="0"/>
              </a:spcAft>
              <a:buSzPts val="16000"/>
              <a:buNone/>
              <a:defRPr sz="16000"/>
            </a:lvl6pPr>
            <a:lvl7pPr lvl="6" rtl="0">
              <a:spcBef>
                <a:spcPts val="0"/>
              </a:spcBef>
              <a:spcAft>
                <a:spcPts val="0"/>
              </a:spcAft>
              <a:buSzPts val="16000"/>
              <a:buNone/>
              <a:defRPr sz="16000"/>
            </a:lvl7pPr>
            <a:lvl8pPr lvl="7" rtl="0">
              <a:spcBef>
                <a:spcPts val="0"/>
              </a:spcBef>
              <a:spcAft>
                <a:spcPts val="0"/>
              </a:spcAft>
              <a:buSzPts val="16000"/>
              <a:buNone/>
              <a:defRPr sz="16000"/>
            </a:lvl8pPr>
            <a:lvl9pPr lvl="8" rtl="0">
              <a:spcBef>
                <a:spcPts val="0"/>
              </a:spcBef>
              <a:spcAft>
                <a:spcPts val="0"/>
              </a:spcAft>
              <a:buSzPts val="16000"/>
              <a:buNone/>
              <a:defRPr sz="16000"/>
            </a:lvl9pPr>
          </a:lstStyle>
          <a:p>
            <a:r>
              <a:t>xx%</a:t>
            </a:r>
          </a:p>
        </p:txBody>
      </p:sp>
      <p:sp>
        <p:nvSpPr>
          <p:cNvPr id="47" name="Google Shape;47;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48" name="Google Shape;48;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53" name="Google Shape;53;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54" name="Google Shape;54;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1">
  <p:cSld name="TITLE_AND_BODY_2">
    <p:spTree>
      <p:nvGrpSpPr>
        <p:cNvPr id="1" name="Shape 57"/>
        <p:cNvGrpSpPr/>
        <p:nvPr/>
      </p:nvGrpSpPr>
      <p:grpSpPr>
        <a:xfrm>
          <a:off x="0" y="0"/>
          <a:ext cx="0" cy="0"/>
          <a:chOff x="0" y="0"/>
          <a:chExt cx="0" cy="0"/>
        </a:xfrm>
      </p:grpSpPr>
      <p:sp>
        <p:nvSpPr>
          <p:cNvPr id="58" name="Google Shape;58;p14"/>
          <p:cNvSpPr txBox="1">
            <a:spLocks noGrp="1"/>
          </p:cNvSpPr>
          <p:nvPr>
            <p:ph type="sldNum" idx="12"/>
          </p:nvPr>
        </p:nvSpPr>
        <p:spPr>
          <a:xfrm>
            <a:off x="5933329" y="6536531"/>
            <a:ext cx="318900" cy="228000"/>
          </a:xfrm>
          <a:prstGeom prst="rect">
            <a:avLst/>
          </a:prstGeom>
          <a:noFill/>
          <a:ln>
            <a:noFill/>
          </a:ln>
        </p:spPr>
        <p:txBody>
          <a:bodyPr spcFirstLastPara="1" wrap="square" lIns="47625" tIns="47625" rIns="47625" bIns="47625" anchor="t" anchorCtr="0">
            <a:normAutofit fontScale="70000" lnSpcReduction="20000"/>
          </a:bodyPr>
          <a:lstStyle>
            <a:lvl1pPr marL="0" lvl="0" indent="0" algn="ctr" rtl="0">
              <a:lnSpc>
                <a:spcPct val="100000"/>
              </a:lnSpc>
              <a:spcBef>
                <a:spcPts val="0"/>
              </a:spcBef>
              <a:spcAft>
                <a:spcPts val="0"/>
              </a:spcAft>
              <a:buClr>
                <a:srgbClr val="000000"/>
              </a:buClr>
              <a:buSzPts val="1500"/>
              <a:buFont typeface="Helvetica Neue Light"/>
              <a:buNone/>
              <a:defRPr sz="1500" b="0">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1500"/>
              <a:buFont typeface="Helvetica Neue Light"/>
              <a:buNone/>
              <a:defRPr sz="1500" b="0">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1500"/>
              <a:buFont typeface="Helvetica Neue Light"/>
              <a:buNone/>
              <a:defRPr sz="1500" b="0">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1500"/>
              <a:buFont typeface="Helvetica Neue Light"/>
              <a:buNone/>
              <a:defRPr sz="1500" b="0">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1500"/>
              <a:buFont typeface="Helvetica Neue Light"/>
              <a:buNone/>
              <a:defRPr sz="1500" b="0">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1500"/>
              <a:buFont typeface="Helvetica Neue Light"/>
              <a:buNone/>
              <a:defRPr sz="1500" b="0">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1500"/>
              <a:buFont typeface="Helvetica Neue Light"/>
              <a:buNone/>
              <a:defRPr sz="1500" b="0">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1500"/>
              <a:buFont typeface="Helvetica Neue Light"/>
              <a:buNone/>
              <a:defRPr sz="1500" b="0">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1500"/>
              <a:buFont typeface="Helvetica Neue Light"/>
              <a:buNone/>
              <a:defRPr sz="15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CA"/>
              <a:t>‹#›</a:t>
            </a:fld>
            <a:endParaRPr sz="1300">
              <a:latin typeface="Source Code Pro"/>
              <a:ea typeface="Source Code Pro"/>
              <a:cs typeface="Source Code Pro"/>
              <a:sym typeface="Source Code Pr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76200" y="2089800"/>
            <a:ext cx="12268200" cy="2678400"/>
          </a:xfrm>
          <a:prstGeom prst="rect">
            <a:avLst/>
          </a:prstGeom>
          <a:solidFill>
            <a:srgbClr val="EC008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title"/>
          </p:nvPr>
        </p:nvSpPr>
        <p:spPr>
          <a:xfrm>
            <a:off x="574400" y="2340225"/>
            <a:ext cx="11043300" cy="21252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6" name="Google Shape;16;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cxnSp>
        <p:nvCxnSpPr>
          <p:cNvPr id="18" name="Google Shape;18;p4"/>
          <p:cNvCxnSpPr/>
          <p:nvPr/>
        </p:nvCxnSpPr>
        <p:spPr>
          <a:xfrm>
            <a:off x="572267" y="1700769"/>
            <a:ext cx="818700" cy="0"/>
          </a:xfrm>
          <a:prstGeom prst="straightConnector1">
            <a:avLst/>
          </a:prstGeom>
          <a:noFill/>
          <a:ln w="19050" cap="flat" cmpd="sng">
            <a:solidFill>
              <a:schemeClr val="dk2"/>
            </a:solidFill>
            <a:prstDash val="lgDash"/>
            <a:round/>
            <a:headEnd type="none" w="sm" len="sm"/>
            <a:tailEnd type="none" w="sm" len="sm"/>
          </a:ln>
        </p:spPr>
      </p:cxnSp>
      <p:sp>
        <p:nvSpPr>
          <p:cNvPr id="19" name="Google Shape;19;p4"/>
          <p:cNvSpPr txBox="1">
            <a:spLocks noGrp="1"/>
          </p:cNvSpPr>
          <p:nvPr>
            <p:ph type="title"/>
          </p:nvPr>
        </p:nvSpPr>
        <p:spPr>
          <a:xfrm>
            <a:off x="415600" y="647404"/>
            <a:ext cx="11360700" cy="978000"/>
          </a:xfrm>
          <a:prstGeom prst="rect">
            <a:avLst/>
          </a:prstGeom>
        </p:spPr>
        <p:txBody>
          <a:bodyPr spcFirstLastPara="1" wrap="square" lIns="121900" tIns="121900" rIns="121900" bIns="121900" anchor="b" anchorCtr="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0" name="Google Shape;20;p4"/>
          <p:cNvSpPr txBox="1">
            <a:spLocks noGrp="1"/>
          </p:cNvSpPr>
          <p:nvPr>
            <p:ph type="body" idx="1"/>
          </p:nvPr>
        </p:nvSpPr>
        <p:spPr>
          <a:xfrm>
            <a:off x="415600" y="1958433"/>
            <a:ext cx="11360700" cy="41331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21" name="Google Shape;21;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cxnSp>
        <p:nvCxnSpPr>
          <p:cNvPr id="23" name="Google Shape;23;p5"/>
          <p:cNvCxnSpPr/>
          <p:nvPr/>
        </p:nvCxnSpPr>
        <p:spPr>
          <a:xfrm>
            <a:off x="572267" y="1700769"/>
            <a:ext cx="818700" cy="0"/>
          </a:xfrm>
          <a:prstGeom prst="straightConnector1">
            <a:avLst/>
          </a:prstGeom>
          <a:noFill/>
          <a:ln w="19050" cap="flat" cmpd="sng">
            <a:solidFill>
              <a:schemeClr val="dk2"/>
            </a:solidFill>
            <a:prstDash val="lgDash"/>
            <a:round/>
            <a:headEnd type="none" w="sm" len="sm"/>
            <a:tailEnd type="none" w="sm" len="sm"/>
          </a:ln>
        </p:spPr>
      </p:cxnSp>
      <p:sp>
        <p:nvSpPr>
          <p:cNvPr id="24" name="Google Shape;24;p5"/>
          <p:cNvSpPr txBox="1">
            <a:spLocks noGrp="1"/>
          </p:cNvSpPr>
          <p:nvPr>
            <p:ph type="title"/>
          </p:nvPr>
        </p:nvSpPr>
        <p:spPr>
          <a:xfrm>
            <a:off x="415600" y="647404"/>
            <a:ext cx="11360700" cy="978000"/>
          </a:xfrm>
          <a:prstGeom prst="rect">
            <a:avLst/>
          </a:prstGeom>
        </p:spPr>
        <p:txBody>
          <a:bodyPr spcFirstLastPara="1" wrap="square" lIns="121900" tIns="121900" rIns="121900" bIns="121900" anchor="b" anchorCtr="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5" name="Google Shape;25;p5"/>
          <p:cNvSpPr txBox="1">
            <a:spLocks noGrp="1"/>
          </p:cNvSpPr>
          <p:nvPr>
            <p:ph type="body" idx="1"/>
          </p:nvPr>
        </p:nvSpPr>
        <p:spPr>
          <a:xfrm>
            <a:off x="415600" y="1958433"/>
            <a:ext cx="5333100" cy="41331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6" name="Google Shape;26;p5"/>
          <p:cNvSpPr txBox="1">
            <a:spLocks noGrp="1"/>
          </p:cNvSpPr>
          <p:nvPr>
            <p:ph type="body" idx="2"/>
          </p:nvPr>
        </p:nvSpPr>
        <p:spPr>
          <a:xfrm>
            <a:off x="6443200" y="1958433"/>
            <a:ext cx="5333100" cy="41331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7" name="Google Shape;27;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415600" y="647404"/>
            <a:ext cx="11360700" cy="978000"/>
          </a:xfrm>
          <a:prstGeom prst="rect">
            <a:avLst/>
          </a:prstGeom>
        </p:spPr>
        <p:txBody>
          <a:bodyPr spcFirstLastPara="1" wrap="square" lIns="121900" tIns="121900" rIns="121900" bIns="121900" anchor="b" anchorCtr="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0" name="Google Shape;30;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cxnSp>
        <p:nvCxnSpPr>
          <p:cNvPr id="32" name="Google Shape;32;p7"/>
          <p:cNvCxnSpPr/>
          <p:nvPr/>
        </p:nvCxnSpPr>
        <p:spPr>
          <a:xfrm>
            <a:off x="558233" y="1943716"/>
            <a:ext cx="818700" cy="0"/>
          </a:xfrm>
          <a:prstGeom prst="straightConnector1">
            <a:avLst/>
          </a:prstGeom>
          <a:noFill/>
          <a:ln w="19050" cap="flat" cmpd="sng">
            <a:solidFill>
              <a:schemeClr val="dk2"/>
            </a:solidFill>
            <a:prstDash val="lgDash"/>
            <a:round/>
            <a:headEnd type="none" w="sm" len="sm"/>
            <a:tailEnd type="none" w="sm" len="sm"/>
          </a:ln>
        </p:spPr>
      </p:cxnSp>
      <p:sp>
        <p:nvSpPr>
          <p:cNvPr id="33" name="Google Shape;33;p7"/>
          <p:cNvSpPr txBox="1">
            <a:spLocks noGrp="1"/>
          </p:cNvSpPr>
          <p:nvPr>
            <p:ph type="title"/>
          </p:nvPr>
        </p:nvSpPr>
        <p:spPr>
          <a:xfrm>
            <a:off x="415600" y="842400"/>
            <a:ext cx="3744000" cy="1007700"/>
          </a:xfrm>
          <a:prstGeom prst="rect">
            <a:avLst/>
          </a:prstGeom>
        </p:spPr>
        <p:txBody>
          <a:bodyPr spcFirstLastPara="1" wrap="square" lIns="121900" tIns="121900" rIns="121900" bIns="1219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4" name="Google Shape;34;p7"/>
          <p:cNvSpPr txBox="1">
            <a:spLocks noGrp="1"/>
          </p:cNvSpPr>
          <p:nvPr>
            <p:ph type="body" idx="1"/>
          </p:nvPr>
        </p:nvSpPr>
        <p:spPr>
          <a:xfrm>
            <a:off x="415600" y="2157605"/>
            <a:ext cx="3744000" cy="39345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5" name="Google Shape;35;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705200"/>
            <a:ext cx="7570800" cy="5447700"/>
          </a:xfrm>
          <a:prstGeom prst="rect">
            <a:avLst/>
          </a:prstGeom>
        </p:spPr>
        <p:txBody>
          <a:bodyPr spcFirstLastPara="1" wrap="square" lIns="121900" tIns="121900" rIns="121900" bIns="121900" anchor="ctr" anchorCtr="0">
            <a:normAutofit/>
          </a:bodyPr>
          <a:lstStyle>
            <a:lvl1pPr lvl="0" rtl="0">
              <a:spcBef>
                <a:spcPts val="0"/>
              </a:spcBef>
              <a:spcAft>
                <a:spcPts val="0"/>
              </a:spcAft>
              <a:buClr>
                <a:schemeClr val="lt1"/>
              </a:buClr>
              <a:buSzPts val="7200"/>
              <a:buNone/>
              <a:defRPr sz="7200">
                <a:solidFill>
                  <a:schemeClr val="lt1"/>
                </a:solidFill>
              </a:defRPr>
            </a:lvl1pPr>
            <a:lvl2pPr lvl="1" rtl="0">
              <a:spcBef>
                <a:spcPts val="0"/>
              </a:spcBef>
              <a:spcAft>
                <a:spcPts val="0"/>
              </a:spcAft>
              <a:buClr>
                <a:schemeClr val="lt1"/>
              </a:buClr>
              <a:buSzPts val="7200"/>
              <a:buNone/>
              <a:defRPr sz="7200">
                <a:solidFill>
                  <a:schemeClr val="lt1"/>
                </a:solidFill>
              </a:defRPr>
            </a:lvl2pPr>
            <a:lvl3pPr lvl="2" rtl="0">
              <a:spcBef>
                <a:spcPts val="0"/>
              </a:spcBef>
              <a:spcAft>
                <a:spcPts val="0"/>
              </a:spcAft>
              <a:buClr>
                <a:schemeClr val="lt1"/>
              </a:buClr>
              <a:buSzPts val="7200"/>
              <a:buNone/>
              <a:defRPr sz="7200">
                <a:solidFill>
                  <a:schemeClr val="lt1"/>
                </a:solidFill>
              </a:defRPr>
            </a:lvl3pPr>
            <a:lvl4pPr lvl="3" rtl="0">
              <a:spcBef>
                <a:spcPts val="0"/>
              </a:spcBef>
              <a:spcAft>
                <a:spcPts val="0"/>
              </a:spcAft>
              <a:buClr>
                <a:schemeClr val="lt1"/>
              </a:buClr>
              <a:buSzPts val="7200"/>
              <a:buNone/>
              <a:defRPr sz="7200">
                <a:solidFill>
                  <a:schemeClr val="lt1"/>
                </a:solidFill>
              </a:defRPr>
            </a:lvl4pPr>
            <a:lvl5pPr lvl="4" rtl="0">
              <a:spcBef>
                <a:spcPts val="0"/>
              </a:spcBef>
              <a:spcAft>
                <a:spcPts val="0"/>
              </a:spcAft>
              <a:buClr>
                <a:schemeClr val="lt1"/>
              </a:buClr>
              <a:buSzPts val="7200"/>
              <a:buNone/>
              <a:defRPr sz="7200">
                <a:solidFill>
                  <a:schemeClr val="lt1"/>
                </a:solidFill>
              </a:defRPr>
            </a:lvl5pPr>
            <a:lvl6pPr lvl="5" rtl="0">
              <a:spcBef>
                <a:spcPts val="0"/>
              </a:spcBef>
              <a:spcAft>
                <a:spcPts val="0"/>
              </a:spcAft>
              <a:buClr>
                <a:schemeClr val="lt1"/>
              </a:buClr>
              <a:buSzPts val="7200"/>
              <a:buNone/>
              <a:defRPr sz="7200">
                <a:solidFill>
                  <a:schemeClr val="lt1"/>
                </a:solidFill>
              </a:defRPr>
            </a:lvl6pPr>
            <a:lvl7pPr lvl="6" rtl="0">
              <a:spcBef>
                <a:spcPts val="0"/>
              </a:spcBef>
              <a:spcAft>
                <a:spcPts val="0"/>
              </a:spcAft>
              <a:buClr>
                <a:schemeClr val="lt1"/>
              </a:buClr>
              <a:buSzPts val="7200"/>
              <a:buNone/>
              <a:defRPr sz="7200">
                <a:solidFill>
                  <a:schemeClr val="lt1"/>
                </a:solidFill>
              </a:defRPr>
            </a:lvl7pPr>
            <a:lvl8pPr lvl="7" rtl="0">
              <a:spcBef>
                <a:spcPts val="0"/>
              </a:spcBef>
              <a:spcAft>
                <a:spcPts val="0"/>
              </a:spcAft>
              <a:buClr>
                <a:schemeClr val="lt1"/>
              </a:buClr>
              <a:buSzPts val="7200"/>
              <a:buNone/>
              <a:defRPr sz="7200">
                <a:solidFill>
                  <a:schemeClr val="lt1"/>
                </a:solidFill>
              </a:defRPr>
            </a:lvl8pPr>
            <a:lvl9pPr lvl="8" rtl="0">
              <a:spcBef>
                <a:spcPts val="0"/>
              </a:spcBef>
              <a:spcAft>
                <a:spcPts val="0"/>
              </a:spcAft>
              <a:buClr>
                <a:schemeClr val="lt1"/>
              </a:buClr>
              <a:buSzPts val="7200"/>
              <a:buNone/>
              <a:defRPr sz="7200">
                <a:solidFill>
                  <a:schemeClr val="lt1"/>
                </a:solidFill>
              </a:defRPr>
            </a:lvl9pPr>
          </a:lstStyle>
          <a:p>
            <a:endParaRPr/>
          </a:p>
        </p:txBody>
      </p:sp>
      <p:sp>
        <p:nvSpPr>
          <p:cNvPr id="38" name="Google Shape;38;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800"/>
              <a:buFont typeface="Oswald"/>
              <a:buNone/>
              <a:defRPr sz="2800">
                <a:latin typeface="Oswald"/>
                <a:ea typeface="Oswald"/>
                <a:cs typeface="Oswald"/>
                <a:sym typeface="Oswald"/>
              </a:defRPr>
            </a:lvl1pPr>
          </a:lstStyle>
          <a:p>
            <a:endParaRPr/>
          </a:p>
        </p:txBody>
      </p:sp>
      <p:sp>
        <p:nvSpPr>
          <p:cNvPr id="43" name="Google Shape;43;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647404"/>
            <a:ext cx="11360700" cy="978000"/>
          </a:xfrm>
          <a:prstGeom prst="rect">
            <a:avLst/>
          </a:prstGeom>
          <a:noFill/>
          <a:ln>
            <a:noFill/>
          </a:ln>
        </p:spPr>
        <p:txBody>
          <a:bodyPr spcFirstLastPara="1" wrap="square" lIns="121900" tIns="121900" rIns="121900" bIns="121900" anchor="b" anchorCtr="0">
            <a:normAutofit/>
          </a:bodyPr>
          <a:lstStyle>
            <a:lvl1pPr lvl="0" rtl="0">
              <a:spcBef>
                <a:spcPts val="0"/>
              </a:spcBef>
              <a:spcAft>
                <a:spcPts val="0"/>
              </a:spcAft>
              <a:buClr>
                <a:schemeClr val="dk2"/>
              </a:buClr>
              <a:buSzPts val="4000"/>
              <a:buFont typeface="Calibri"/>
              <a:buNone/>
              <a:defRPr sz="4000" b="1">
                <a:solidFill>
                  <a:schemeClr val="dk2"/>
                </a:solidFill>
                <a:latin typeface="Calibri"/>
                <a:ea typeface="Calibri"/>
                <a:cs typeface="Calibri"/>
                <a:sym typeface="Calibri"/>
              </a:defRPr>
            </a:lvl1pPr>
            <a:lvl2pPr lvl="1"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2pPr>
            <a:lvl3pPr lvl="2"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3pPr>
            <a:lvl4pPr lvl="3"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4pPr>
            <a:lvl5pPr lvl="4"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5pPr>
            <a:lvl6pPr lvl="5"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6pPr>
            <a:lvl7pPr lvl="6"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7pPr>
            <a:lvl8pPr lvl="7"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8pPr>
            <a:lvl9pPr lvl="8"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415600" y="1958433"/>
            <a:ext cx="11360700" cy="41331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chemeClr val="dk2"/>
              </a:buClr>
              <a:buSzPts val="2400"/>
              <a:buFont typeface="Source Code Pro"/>
              <a:buChar char="●"/>
              <a:defRPr sz="2400">
                <a:solidFill>
                  <a:schemeClr val="dk2"/>
                </a:solidFill>
                <a:latin typeface="Source Code Pro"/>
                <a:ea typeface="Source Code Pro"/>
                <a:cs typeface="Source Code Pro"/>
                <a:sym typeface="Source Code Pro"/>
              </a:defRPr>
            </a:lvl1pPr>
            <a:lvl2pPr marL="914400" lvl="1"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2pPr>
            <a:lvl3pPr marL="1371600" lvl="2"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3pPr>
            <a:lvl4pPr marL="1828800" lvl="3"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4pPr>
            <a:lvl5pPr marL="2286000" lvl="4"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5pPr>
            <a:lvl6pPr marL="2743200" lvl="5"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6pPr>
            <a:lvl7pPr marL="3200400" lvl="6"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7pPr>
            <a:lvl8pPr marL="3657600" lvl="7"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8pPr>
            <a:lvl9pPr marL="4114800" lvl="8"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latin typeface="Source Code Pro"/>
                <a:ea typeface="Source Code Pro"/>
                <a:cs typeface="Source Code Pro"/>
                <a:sym typeface="Source Code Pro"/>
              </a:defRPr>
            </a:lvl1pPr>
            <a:lvl2pPr lvl="1" algn="r" rtl="0">
              <a:buNone/>
              <a:defRPr sz="1300">
                <a:solidFill>
                  <a:schemeClr val="dk2"/>
                </a:solidFill>
                <a:latin typeface="Source Code Pro"/>
                <a:ea typeface="Source Code Pro"/>
                <a:cs typeface="Source Code Pro"/>
                <a:sym typeface="Source Code Pro"/>
              </a:defRPr>
            </a:lvl2pPr>
            <a:lvl3pPr lvl="2" algn="r" rtl="0">
              <a:buNone/>
              <a:defRPr sz="1300">
                <a:solidFill>
                  <a:schemeClr val="dk2"/>
                </a:solidFill>
                <a:latin typeface="Source Code Pro"/>
                <a:ea typeface="Source Code Pro"/>
                <a:cs typeface="Source Code Pro"/>
                <a:sym typeface="Source Code Pro"/>
              </a:defRPr>
            </a:lvl3pPr>
            <a:lvl4pPr lvl="3" algn="r" rtl="0">
              <a:buNone/>
              <a:defRPr sz="1300">
                <a:solidFill>
                  <a:schemeClr val="dk2"/>
                </a:solidFill>
                <a:latin typeface="Source Code Pro"/>
                <a:ea typeface="Source Code Pro"/>
                <a:cs typeface="Source Code Pro"/>
                <a:sym typeface="Source Code Pro"/>
              </a:defRPr>
            </a:lvl4pPr>
            <a:lvl5pPr lvl="4" algn="r" rtl="0">
              <a:buNone/>
              <a:defRPr sz="1300">
                <a:solidFill>
                  <a:schemeClr val="dk2"/>
                </a:solidFill>
                <a:latin typeface="Source Code Pro"/>
                <a:ea typeface="Source Code Pro"/>
                <a:cs typeface="Source Code Pro"/>
                <a:sym typeface="Source Code Pro"/>
              </a:defRPr>
            </a:lvl5pPr>
            <a:lvl6pPr lvl="5" algn="r" rtl="0">
              <a:buNone/>
              <a:defRPr sz="1300">
                <a:solidFill>
                  <a:schemeClr val="dk2"/>
                </a:solidFill>
                <a:latin typeface="Source Code Pro"/>
                <a:ea typeface="Source Code Pro"/>
                <a:cs typeface="Source Code Pro"/>
                <a:sym typeface="Source Code Pro"/>
              </a:defRPr>
            </a:lvl6pPr>
            <a:lvl7pPr lvl="6" algn="r" rtl="0">
              <a:buNone/>
              <a:defRPr sz="1300">
                <a:solidFill>
                  <a:schemeClr val="dk2"/>
                </a:solidFill>
                <a:latin typeface="Source Code Pro"/>
                <a:ea typeface="Source Code Pro"/>
                <a:cs typeface="Source Code Pro"/>
                <a:sym typeface="Source Code Pro"/>
              </a:defRPr>
            </a:lvl7pPr>
            <a:lvl8pPr lvl="7" algn="r" rtl="0">
              <a:buNone/>
              <a:defRPr sz="1300">
                <a:solidFill>
                  <a:schemeClr val="dk2"/>
                </a:solidFill>
                <a:latin typeface="Source Code Pro"/>
                <a:ea typeface="Source Code Pro"/>
                <a:cs typeface="Source Code Pro"/>
                <a:sym typeface="Source Code Pro"/>
              </a:defRPr>
            </a:lvl8pPr>
            <a:lvl9pPr lvl="8" algn="r" rtl="0">
              <a:buNone/>
              <a:defRPr sz="13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MTU4iCDntj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body" idx="1"/>
          </p:nvPr>
        </p:nvSpPr>
        <p:spPr>
          <a:xfrm>
            <a:off x="698250" y="743075"/>
            <a:ext cx="10150500" cy="5613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000"/>
              </a:spcBef>
              <a:spcAft>
                <a:spcPts val="0"/>
              </a:spcAft>
              <a:buClr>
                <a:schemeClr val="dk1"/>
              </a:buClr>
              <a:buSzPts val="4000"/>
              <a:buNone/>
            </a:pPr>
            <a:r>
              <a:rPr lang="en-CA" sz="3200">
                <a:latin typeface="Poppins"/>
                <a:ea typeface="Poppins"/>
                <a:cs typeface="Poppins"/>
                <a:sym typeface="Poppins"/>
              </a:rPr>
              <a:t>Democracy Bootcamp</a:t>
            </a:r>
            <a:endParaRPr sz="3200">
              <a:latin typeface="Poppins"/>
              <a:ea typeface="Poppins"/>
              <a:cs typeface="Poppins"/>
              <a:sym typeface="Poppins"/>
            </a:endParaRPr>
          </a:p>
        </p:txBody>
      </p:sp>
      <p:sp>
        <p:nvSpPr>
          <p:cNvPr id="115" name="Google Shape;115;p21"/>
          <p:cNvSpPr txBox="1"/>
          <p:nvPr/>
        </p:nvSpPr>
        <p:spPr>
          <a:xfrm>
            <a:off x="670625" y="1678799"/>
            <a:ext cx="10515600" cy="17811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000"/>
              </a:spcBef>
              <a:spcAft>
                <a:spcPts val="0"/>
              </a:spcAft>
              <a:buNone/>
            </a:pPr>
            <a:r>
              <a:rPr lang="en-CA" sz="4600" b="1">
                <a:solidFill>
                  <a:schemeClr val="dk2"/>
                </a:solidFill>
                <a:latin typeface="Poppins"/>
                <a:ea typeface="Poppins"/>
                <a:cs typeface="Poppins"/>
                <a:sym typeface="Poppins"/>
              </a:rPr>
              <a:t>Session 1: Facilitating Effective Discussions</a:t>
            </a:r>
            <a:endParaRPr sz="4600" b="1">
              <a:solidFill>
                <a:schemeClr val="dk2"/>
              </a:solidFill>
              <a:latin typeface="Poppins"/>
              <a:ea typeface="Poppins"/>
              <a:cs typeface="Poppins"/>
              <a:sym typeface="Poppins"/>
            </a:endParaRPr>
          </a:p>
          <a:p>
            <a:pPr marL="0" lvl="0" indent="0" algn="l" rtl="0">
              <a:lnSpc>
                <a:spcPct val="95000"/>
              </a:lnSpc>
              <a:spcBef>
                <a:spcPts val="1000"/>
              </a:spcBef>
              <a:spcAft>
                <a:spcPts val="0"/>
              </a:spcAft>
              <a:buNone/>
            </a:pPr>
            <a:endParaRPr sz="4600" b="1">
              <a:solidFill>
                <a:srgbClr val="424242"/>
              </a:solidFill>
              <a:latin typeface="Poppins"/>
              <a:ea typeface="Poppins"/>
              <a:cs typeface="Poppins"/>
              <a:sym typeface="Poppins"/>
            </a:endParaRPr>
          </a:p>
          <a:p>
            <a:pPr marL="228600" lvl="0" indent="-50800" algn="l" rtl="0">
              <a:lnSpc>
                <a:spcPct val="70000"/>
              </a:lnSpc>
              <a:spcBef>
                <a:spcPts val="1000"/>
              </a:spcBef>
              <a:spcAft>
                <a:spcPts val="1600"/>
              </a:spcAft>
              <a:buNone/>
            </a:pPr>
            <a:endParaRPr sz="2400">
              <a:solidFill>
                <a:srgbClr val="424242"/>
              </a:solidFill>
              <a:latin typeface="Source Code Pro"/>
              <a:ea typeface="Source Code Pro"/>
              <a:cs typeface="Source Code Pro"/>
              <a:sym typeface="Source Code Pro"/>
            </a:endParaRPr>
          </a:p>
        </p:txBody>
      </p:sp>
      <p:sp>
        <p:nvSpPr>
          <p:cNvPr id="116" name="Google Shape;116;p21"/>
          <p:cNvSpPr txBox="1"/>
          <p:nvPr/>
        </p:nvSpPr>
        <p:spPr>
          <a:xfrm>
            <a:off x="743125" y="3305925"/>
            <a:ext cx="5143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1800">
                <a:latin typeface="Poppins"/>
                <a:ea typeface="Poppins"/>
                <a:cs typeface="Poppins"/>
                <a:sym typeface="Poppins"/>
              </a:rPr>
              <a:t>8:50-9:55</a:t>
            </a:r>
            <a:endParaRPr sz="1800">
              <a:latin typeface="Poppins"/>
              <a:ea typeface="Poppins"/>
              <a:cs typeface="Poppins"/>
              <a:sym typeface="Poppins"/>
            </a:endParaRPr>
          </a:p>
        </p:txBody>
      </p:sp>
      <p:pic>
        <p:nvPicPr>
          <p:cNvPr id="117" name="Google Shape;117;p21"/>
          <p:cNvPicPr preferRelativeResize="0"/>
          <p:nvPr/>
        </p:nvPicPr>
        <p:blipFill>
          <a:blip r:embed="rId3">
            <a:alphaModFix/>
          </a:blip>
          <a:stretch>
            <a:fillRect/>
          </a:stretch>
        </p:blipFill>
        <p:spPr>
          <a:xfrm>
            <a:off x="743125" y="4822175"/>
            <a:ext cx="4566174" cy="1538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2"/>
          <p:cNvPicPr preferRelativeResize="0"/>
          <p:nvPr/>
        </p:nvPicPr>
        <p:blipFill rotWithShape="1">
          <a:blip r:embed="rId3">
            <a:alphaModFix/>
          </a:blip>
          <a:srcRect t="20166"/>
          <a:stretch/>
        </p:blipFill>
        <p:spPr>
          <a:xfrm>
            <a:off x="5044686" y="-82050"/>
            <a:ext cx="7147314" cy="6857999"/>
          </a:xfrm>
          <a:prstGeom prst="rect">
            <a:avLst/>
          </a:prstGeom>
          <a:noFill/>
          <a:ln>
            <a:noFill/>
          </a:ln>
        </p:spPr>
      </p:pic>
      <p:pic>
        <p:nvPicPr>
          <p:cNvPr id="202" name="Google Shape;202;p32"/>
          <p:cNvPicPr preferRelativeResize="0"/>
          <p:nvPr/>
        </p:nvPicPr>
        <p:blipFill>
          <a:blip r:embed="rId4">
            <a:alphaModFix/>
          </a:blip>
          <a:stretch>
            <a:fillRect/>
          </a:stretch>
        </p:blipFill>
        <p:spPr>
          <a:xfrm>
            <a:off x="381000" y="1524000"/>
            <a:ext cx="4456500" cy="27530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p:nvPr/>
        </p:nvSpPr>
        <p:spPr>
          <a:xfrm>
            <a:off x="392475" y="1443750"/>
            <a:ext cx="6761700" cy="4227000"/>
          </a:xfrm>
          <a:prstGeom prst="rect">
            <a:avLst/>
          </a:prstGeom>
          <a:noFill/>
          <a:ln>
            <a:noFill/>
          </a:ln>
        </p:spPr>
        <p:txBody>
          <a:bodyPr spcFirstLastPara="1" wrap="square" lIns="91425" tIns="91425" rIns="91425" bIns="91425" anchor="t" anchorCtr="0">
            <a:spAutoFit/>
          </a:bodyPr>
          <a:lstStyle/>
          <a:p>
            <a:pPr marL="457200" lvl="0" indent="-387350" algn="l" rtl="0">
              <a:lnSpc>
                <a:spcPct val="115000"/>
              </a:lnSpc>
              <a:spcBef>
                <a:spcPts val="0"/>
              </a:spcBef>
              <a:spcAft>
                <a:spcPts val="0"/>
              </a:spcAft>
              <a:buSzPts val="2500"/>
              <a:buFont typeface="Raleway"/>
              <a:buChar char="●"/>
            </a:pPr>
            <a:r>
              <a:rPr lang="en-CA" sz="2400">
                <a:latin typeface="Raleway"/>
                <a:ea typeface="Raleway"/>
                <a:cs typeface="Raleway"/>
                <a:sym typeface="Raleway"/>
              </a:rPr>
              <a:t>Ideas for ways to structure discussions in your class</a:t>
            </a:r>
            <a:endParaRPr sz="2400">
              <a:latin typeface="Raleway"/>
              <a:ea typeface="Raleway"/>
              <a:cs typeface="Raleway"/>
              <a:sym typeface="Raleway"/>
            </a:endParaRPr>
          </a:p>
          <a:p>
            <a:pPr marL="457200" lvl="0" indent="0" algn="l" rtl="0">
              <a:lnSpc>
                <a:spcPct val="115000"/>
              </a:lnSpc>
              <a:spcBef>
                <a:spcPts val="0"/>
              </a:spcBef>
              <a:spcAft>
                <a:spcPts val="0"/>
              </a:spcAft>
              <a:buNone/>
            </a:pPr>
            <a:endParaRPr sz="2400">
              <a:latin typeface="Raleway"/>
              <a:ea typeface="Raleway"/>
              <a:cs typeface="Raleway"/>
              <a:sym typeface="Raleway"/>
            </a:endParaRPr>
          </a:p>
          <a:p>
            <a:pPr marL="457200" lvl="0" indent="-381000" algn="l" rtl="0">
              <a:lnSpc>
                <a:spcPct val="115000"/>
              </a:lnSpc>
              <a:spcBef>
                <a:spcPts val="0"/>
              </a:spcBef>
              <a:spcAft>
                <a:spcPts val="0"/>
              </a:spcAft>
              <a:buSzPts val="2400"/>
              <a:buFont typeface="Raleway"/>
              <a:buChar char="●"/>
            </a:pPr>
            <a:r>
              <a:rPr lang="en-CA" sz="2400" b="1">
                <a:latin typeface="Raleway"/>
                <a:ea typeface="Raleway"/>
                <a:cs typeface="Raleway"/>
                <a:sym typeface="Raleway"/>
              </a:rPr>
              <a:t>Simple</a:t>
            </a:r>
            <a:r>
              <a:rPr lang="en-CA" sz="2400">
                <a:latin typeface="Raleway"/>
                <a:ea typeface="Raleway"/>
                <a:cs typeface="Raleway"/>
                <a:sym typeface="Raleway"/>
              </a:rPr>
              <a:t>: quick and easy to set up, no experience necessary</a:t>
            </a:r>
            <a:endParaRPr sz="2400">
              <a:latin typeface="Raleway"/>
              <a:ea typeface="Raleway"/>
              <a:cs typeface="Raleway"/>
              <a:sym typeface="Raleway"/>
            </a:endParaRPr>
          </a:p>
          <a:p>
            <a:pPr marL="457200" lvl="0" indent="-381000" algn="l" rtl="0">
              <a:lnSpc>
                <a:spcPct val="115000"/>
              </a:lnSpc>
              <a:spcBef>
                <a:spcPts val="1000"/>
              </a:spcBef>
              <a:spcAft>
                <a:spcPts val="0"/>
              </a:spcAft>
              <a:buSzPts val="2400"/>
              <a:buFont typeface="Raleway"/>
              <a:buChar char="●"/>
            </a:pPr>
            <a:r>
              <a:rPr lang="en-CA" sz="2400" b="1">
                <a:latin typeface="Raleway"/>
                <a:ea typeface="Raleway"/>
                <a:cs typeface="Raleway"/>
                <a:sym typeface="Raleway"/>
              </a:rPr>
              <a:t>Moderate</a:t>
            </a:r>
            <a:r>
              <a:rPr lang="en-CA" sz="2400">
                <a:latin typeface="Raleway"/>
                <a:ea typeface="Raleway"/>
                <a:cs typeface="Raleway"/>
                <a:sym typeface="Raleway"/>
              </a:rPr>
              <a:t>: a little more instruction or prep needed, allows for deeper engagement</a:t>
            </a:r>
            <a:endParaRPr sz="2400">
              <a:latin typeface="Raleway"/>
              <a:ea typeface="Raleway"/>
              <a:cs typeface="Raleway"/>
              <a:sym typeface="Raleway"/>
            </a:endParaRPr>
          </a:p>
          <a:p>
            <a:pPr marL="457200" lvl="0" indent="-381000" algn="l" rtl="0">
              <a:lnSpc>
                <a:spcPct val="115000"/>
              </a:lnSpc>
              <a:spcBef>
                <a:spcPts val="1000"/>
              </a:spcBef>
              <a:spcAft>
                <a:spcPts val="1000"/>
              </a:spcAft>
              <a:buSzPts val="2400"/>
              <a:buFont typeface="Raleway"/>
              <a:buChar char="●"/>
            </a:pPr>
            <a:r>
              <a:rPr lang="en-CA" sz="2400" b="1">
                <a:latin typeface="Raleway"/>
                <a:ea typeface="Raleway"/>
                <a:cs typeface="Raleway"/>
                <a:sym typeface="Raleway"/>
              </a:rPr>
              <a:t>Involved</a:t>
            </a:r>
            <a:r>
              <a:rPr lang="en-CA" sz="2400">
                <a:latin typeface="Raleway"/>
                <a:ea typeface="Raleway"/>
                <a:cs typeface="Raleway"/>
                <a:sym typeface="Raleway"/>
              </a:rPr>
              <a:t>: takes the most time, but perfect for experienced discussers</a:t>
            </a:r>
            <a:endParaRPr sz="2400">
              <a:latin typeface="Raleway"/>
              <a:ea typeface="Raleway"/>
              <a:cs typeface="Raleway"/>
              <a:sym typeface="Raleway"/>
            </a:endParaRPr>
          </a:p>
        </p:txBody>
      </p:sp>
      <p:sp>
        <p:nvSpPr>
          <p:cNvPr id="208" name="Google Shape;208;p33"/>
          <p:cNvSpPr txBox="1">
            <a:spLocks noGrp="1"/>
          </p:cNvSpPr>
          <p:nvPr>
            <p:ph type="title" idx="4294967295"/>
          </p:nvPr>
        </p:nvSpPr>
        <p:spPr>
          <a:xfrm>
            <a:off x="392475" y="0"/>
            <a:ext cx="4898400" cy="1325700"/>
          </a:xfrm>
          <a:prstGeom prst="rect">
            <a:avLst/>
          </a:prstGeom>
        </p:spPr>
        <p:txBody>
          <a:bodyPr spcFirstLastPara="1" wrap="square" lIns="121900" tIns="121900" rIns="121900" bIns="121900" anchor="b" anchorCtr="0">
            <a:normAutofit fontScale="90000"/>
          </a:bodyPr>
          <a:lstStyle/>
          <a:p>
            <a:pPr marL="0" lvl="0" indent="0" algn="l" rtl="0">
              <a:spcBef>
                <a:spcPts val="0"/>
              </a:spcBef>
              <a:spcAft>
                <a:spcPts val="0"/>
              </a:spcAft>
              <a:buNone/>
            </a:pPr>
            <a:r>
              <a:rPr lang="en-CA">
                <a:latin typeface="Raleway"/>
                <a:ea typeface="Raleway"/>
                <a:cs typeface="Raleway"/>
                <a:sym typeface="Raleway"/>
              </a:rPr>
              <a:t>Discussion Protocols</a:t>
            </a:r>
            <a:endParaRPr>
              <a:latin typeface="Raleway"/>
              <a:ea typeface="Raleway"/>
              <a:cs typeface="Raleway"/>
              <a:sym typeface="Raleway"/>
            </a:endParaRPr>
          </a:p>
        </p:txBody>
      </p:sp>
      <p:pic>
        <p:nvPicPr>
          <p:cNvPr id="209" name="Google Shape;209;p33"/>
          <p:cNvPicPr preferRelativeResize="0"/>
          <p:nvPr/>
        </p:nvPicPr>
        <p:blipFill>
          <a:blip r:embed="rId3">
            <a:alphaModFix/>
          </a:blip>
          <a:stretch>
            <a:fillRect/>
          </a:stretch>
        </p:blipFill>
        <p:spPr>
          <a:xfrm>
            <a:off x="7621550" y="316350"/>
            <a:ext cx="4149214" cy="6225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4"/>
          <p:cNvPicPr preferRelativeResize="0"/>
          <p:nvPr/>
        </p:nvPicPr>
        <p:blipFill>
          <a:blip r:embed="rId3">
            <a:alphaModFix/>
          </a:blip>
          <a:stretch>
            <a:fillRect/>
          </a:stretch>
        </p:blipFill>
        <p:spPr>
          <a:xfrm>
            <a:off x="1892675" y="792350"/>
            <a:ext cx="8406650" cy="5667125"/>
          </a:xfrm>
          <a:prstGeom prst="rect">
            <a:avLst/>
          </a:prstGeom>
          <a:noFill/>
          <a:ln w="19050" cap="flat" cmpd="sng">
            <a:solidFill>
              <a:schemeClr val="dk2"/>
            </a:solidFill>
            <a:prstDash val="solid"/>
            <a:round/>
            <a:headEnd type="none" w="sm" len="sm"/>
            <a:tailEnd type="none" w="sm" len="sm"/>
          </a:ln>
        </p:spPr>
      </p:pic>
      <p:pic>
        <p:nvPicPr>
          <p:cNvPr id="215" name="Google Shape;215;p34"/>
          <p:cNvPicPr preferRelativeResize="0"/>
          <p:nvPr/>
        </p:nvPicPr>
        <p:blipFill>
          <a:blip r:embed="rId4">
            <a:alphaModFix/>
          </a:blip>
          <a:stretch>
            <a:fillRect/>
          </a:stretch>
        </p:blipFill>
        <p:spPr>
          <a:xfrm>
            <a:off x="1744675" y="293000"/>
            <a:ext cx="8702675" cy="6271978"/>
          </a:xfrm>
          <a:prstGeom prst="rect">
            <a:avLst/>
          </a:prstGeom>
          <a:noFill/>
          <a:ln w="19050" cap="flat" cmpd="sng">
            <a:solidFill>
              <a:schemeClr val="dk2"/>
            </a:solidFill>
            <a:prstDash val="solid"/>
            <a:round/>
            <a:headEnd type="none" w="sm" len="sm"/>
            <a:tailEnd type="none" w="sm" len="sm"/>
          </a:ln>
        </p:spPr>
      </p:pic>
      <p:pic>
        <p:nvPicPr>
          <p:cNvPr id="216" name="Google Shape;216;p34"/>
          <p:cNvPicPr preferRelativeResize="0"/>
          <p:nvPr/>
        </p:nvPicPr>
        <p:blipFill>
          <a:blip r:embed="rId5">
            <a:alphaModFix/>
          </a:blip>
          <a:stretch>
            <a:fillRect/>
          </a:stretch>
        </p:blipFill>
        <p:spPr>
          <a:xfrm>
            <a:off x="2234400" y="190627"/>
            <a:ext cx="7329245" cy="6476750"/>
          </a:xfrm>
          <a:prstGeom prst="rect">
            <a:avLst/>
          </a:prstGeom>
          <a:noFill/>
          <a:ln w="1905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35"/>
          <p:cNvPicPr preferRelativeResize="0"/>
          <p:nvPr/>
        </p:nvPicPr>
        <p:blipFill>
          <a:blip r:embed="rId3">
            <a:alphaModFix/>
          </a:blip>
          <a:stretch>
            <a:fillRect/>
          </a:stretch>
        </p:blipFill>
        <p:spPr>
          <a:xfrm>
            <a:off x="6915675" y="3023600"/>
            <a:ext cx="5276327" cy="3517551"/>
          </a:xfrm>
          <a:prstGeom prst="rect">
            <a:avLst/>
          </a:prstGeom>
          <a:noFill/>
          <a:ln>
            <a:noFill/>
          </a:ln>
        </p:spPr>
      </p:pic>
      <p:sp>
        <p:nvSpPr>
          <p:cNvPr id="222" name="Google Shape;222;p35"/>
          <p:cNvSpPr txBox="1"/>
          <p:nvPr/>
        </p:nvSpPr>
        <p:spPr>
          <a:xfrm>
            <a:off x="468675" y="2198650"/>
            <a:ext cx="6761700" cy="3350400"/>
          </a:xfrm>
          <a:prstGeom prst="rect">
            <a:avLst/>
          </a:prstGeom>
          <a:noFill/>
          <a:ln>
            <a:noFill/>
          </a:ln>
        </p:spPr>
        <p:txBody>
          <a:bodyPr spcFirstLastPara="1" wrap="square" lIns="91425" tIns="91425" rIns="91425" bIns="91425" anchor="t" anchorCtr="0">
            <a:spAutoFit/>
          </a:bodyPr>
          <a:lstStyle/>
          <a:p>
            <a:pPr marL="457200" lvl="0" indent="-406400" algn="l" rtl="0">
              <a:lnSpc>
                <a:spcPct val="115000"/>
              </a:lnSpc>
              <a:spcBef>
                <a:spcPts val="0"/>
              </a:spcBef>
              <a:spcAft>
                <a:spcPts val="0"/>
              </a:spcAft>
              <a:buSzPts val="2800"/>
              <a:buFont typeface="Raleway"/>
              <a:buChar char="●"/>
            </a:pPr>
            <a:r>
              <a:rPr lang="en-CA" sz="2800">
                <a:latin typeface="Raleway"/>
                <a:ea typeface="Raleway"/>
                <a:cs typeface="Raleway"/>
                <a:sym typeface="Raleway"/>
              </a:rPr>
              <a:t>PoliTalks lessons for grades 4-8</a:t>
            </a:r>
            <a:endParaRPr sz="2800">
              <a:latin typeface="Raleway"/>
              <a:ea typeface="Raleway"/>
              <a:cs typeface="Raleway"/>
              <a:sym typeface="Raleway"/>
            </a:endParaRPr>
          </a:p>
          <a:p>
            <a:pPr marL="457200" lvl="0" indent="-406400" algn="l" rtl="0">
              <a:lnSpc>
                <a:spcPct val="115000"/>
              </a:lnSpc>
              <a:spcBef>
                <a:spcPts val="1000"/>
              </a:spcBef>
              <a:spcAft>
                <a:spcPts val="0"/>
              </a:spcAft>
              <a:buSzPts val="2800"/>
              <a:buFont typeface="Raleway"/>
              <a:buChar char="●"/>
            </a:pPr>
            <a:r>
              <a:rPr lang="en-CA" sz="2800">
                <a:latin typeface="Raleway"/>
                <a:ea typeface="Raleway"/>
                <a:cs typeface="Raleway"/>
                <a:sym typeface="Raleway"/>
              </a:rPr>
              <a:t>Scaffolds skills and knowledge to help students start discussing important issues</a:t>
            </a:r>
            <a:endParaRPr sz="2800">
              <a:latin typeface="Raleway"/>
              <a:ea typeface="Raleway"/>
              <a:cs typeface="Raleway"/>
              <a:sym typeface="Raleway"/>
            </a:endParaRPr>
          </a:p>
          <a:p>
            <a:pPr marL="457200" lvl="0" indent="-406400" algn="l" rtl="0">
              <a:lnSpc>
                <a:spcPct val="115000"/>
              </a:lnSpc>
              <a:spcBef>
                <a:spcPts val="1000"/>
              </a:spcBef>
              <a:spcAft>
                <a:spcPts val="1000"/>
              </a:spcAft>
              <a:buSzPts val="2800"/>
              <a:buFont typeface="Raleway"/>
              <a:buChar char="●"/>
            </a:pPr>
            <a:r>
              <a:rPr lang="en-CA" sz="2800">
                <a:latin typeface="Raleway"/>
                <a:ea typeface="Raleway"/>
                <a:cs typeface="Raleway"/>
                <a:sym typeface="Raleway"/>
              </a:rPr>
              <a:t>4 lessons on identity, perspectives, discussion roles, and disagreements</a:t>
            </a:r>
            <a:endParaRPr sz="2800">
              <a:latin typeface="Raleway"/>
              <a:ea typeface="Raleway"/>
              <a:cs typeface="Raleway"/>
              <a:sym typeface="Raleway"/>
            </a:endParaRPr>
          </a:p>
        </p:txBody>
      </p:sp>
      <p:sp>
        <p:nvSpPr>
          <p:cNvPr id="223" name="Google Shape;223;p35"/>
          <p:cNvSpPr txBox="1">
            <a:spLocks noGrp="1"/>
          </p:cNvSpPr>
          <p:nvPr>
            <p:ph type="title" idx="4294967295"/>
          </p:nvPr>
        </p:nvSpPr>
        <p:spPr>
          <a:xfrm>
            <a:off x="392475" y="773200"/>
            <a:ext cx="7846800" cy="8574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latin typeface="Raleway"/>
                <a:ea typeface="Raleway"/>
                <a:cs typeface="Raleway"/>
                <a:sym typeface="Raleway"/>
              </a:rPr>
              <a:t>PoliTalks: Elementary Lessons</a:t>
            </a:r>
            <a:endParaRPr>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6"/>
          <p:cNvSpPr txBox="1">
            <a:spLocks noGrp="1"/>
          </p:cNvSpPr>
          <p:nvPr>
            <p:ph type="title" idx="4294967295"/>
          </p:nvPr>
        </p:nvSpPr>
        <p:spPr>
          <a:xfrm>
            <a:off x="446200" y="787650"/>
            <a:ext cx="10515600" cy="10113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latin typeface="Raleway"/>
                <a:ea typeface="Raleway"/>
                <a:cs typeface="Raleway"/>
                <a:sym typeface="Raleway"/>
              </a:rPr>
              <a:t>1. Identity and Diversity</a:t>
            </a:r>
            <a:endParaRPr>
              <a:latin typeface="Raleway"/>
              <a:ea typeface="Raleway"/>
              <a:cs typeface="Raleway"/>
              <a:sym typeface="Raleway"/>
            </a:endParaRPr>
          </a:p>
        </p:txBody>
      </p:sp>
      <p:sp>
        <p:nvSpPr>
          <p:cNvPr id="229" name="Google Shape;229;p36"/>
          <p:cNvSpPr/>
          <p:nvPr/>
        </p:nvSpPr>
        <p:spPr>
          <a:xfrm>
            <a:off x="370000" y="2154975"/>
            <a:ext cx="6680100" cy="33339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15000"/>
              </a:lnSpc>
              <a:spcBef>
                <a:spcPts val="0"/>
              </a:spcBef>
              <a:spcAft>
                <a:spcPts val="0"/>
              </a:spcAft>
              <a:buClr>
                <a:schemeClr val="dk2"/>
              </a:buClr>
              <a:buSzPts val="2600"/>
              <a:buFont typeface="Raleway"/>
              <a:buChar char="●"/>
            </a:pPr>
            <a:r>
              <a:rPr lang="en-CA" sz="2600">
                <a:solidFill>
                  <a:schemeClr val="dk2"/>
                </a:solidFill>
                <a:latin typeface="Raleway"/>
                <a:ea typeface="Raleway"/>
                <a:cs typeface="Raleway"/>
                <a:sym typeface="Raleway"/>
              </a:rPr>
              <a:t>Analyze the key factors that shape students’ identities</a:t>
            </a:r>
            <a:endParaRPr sz="2600">
              <a:solidFill>
                <a:schemeClr val="dk2"/>
              </a:solidFill>
              <a:latin typeface="Raleway"/>
              <a:ea typeface="Raleway"/>
              <a:cs typeface="Raleway"/>
              <a:sym typeface="Raleway"/>
            </a:endParaRPr>
          </a:p>
          <a:p>
            <a:pPr marL="457200" marR="0" lvl="0" indent="0" algn="l" rtl="0">
              <a:lnSpc>
                <a:spcPct val="115000"/>
              </a:lnSpc>
              <a:spcBef>
                <a:spcPts val="0"/>
              </a:spcBef>
              <a:spcAft>
                <a:spcPts val="0"/>
              </a:spcAft>
              <a:buNone/>
            </a:pPr>
            <a:endParaRPr sz="2600">
              <a:solidFill>
                <a:schemeClr val="dk2"/>
              </a:solidFill>
              <a:latin typeface="Raleway"/>
              <a:ea typeface="Raleway"/>
              <a:cs typeface="Raleway"/>
              <a:sym typeface="Raleway"/>
            </a:endParaRPr>
          </a:p>
          <a:p>
            <a:pPr marL="457200" marR="0" lvl="0" indent="-393700" algn="l" rtl="0">
              <a:lnSpc>
                <a:spcPct val="115000"/>
              </a:lnSpc>
              <a:spcBef>
                <a:spcPts val="0"/>
              </a:spcBef>
              <a:spcAft>
                <a:spcPts val="0"/>
              </a:spcAft>
              <a:buClr>
                <a:schemeClr val="dk2"/>
              </a:buClr>
              <a:buSzPts val="2600"/>
              <a:buFont typeface="Raleway"/>
              <a:buChar char="●"/>
            </a:pPr>
            <a:r>
              <a:rPr lang="en-CA" sz="2600">
                <a:solidFill>
                  <a:schemeClr val="dk2"/>
                </a:solidFill>
                <a:latin typeface="Raleway"/>
                <a:ea typeface="Raleway"/>
                <a:cs typeface="Raleway"/>
                <a:sym typeface="Raleway"/>
              </a:rPr>
              <a:t>Reflect on how there is a diversity of other identities and views</a:t>
            </a:r>
            <a:endParaRPr sz="2600">
              <a:solidFill>
                <a:schemeClr val="dk2"/>
              </a:solidFill>
              <a:latin typeface="Raleway"/>
              <a:ea typeface="Raleway"/>
              <a:cs typeface="Raleway"/>
              <a:sym typeface="Raleway"/>
            </a:endParaRPr>
          </a:p>
          <a:p>
            <a:pPr marL="0" marR="0" lvl="0" indent="0" algn="l" rtl="0">
              <a:lnSpc>
                <a:spcPct val="115000"/>
              </a:lnSpc>
              <a:spcBef>
                <a:spcPts val="0"/>
              </a:spcBef>
              <a:spcAft>
                <a:spcPts val="0"/>
              </a:spcAft>
              <a:buNone/>
            </a:pPr>
            <a:endParaRPr sz="2600">
              <a:solidFill>
                <a:schemeClr val="dk2"/>
              </a:solidFill>
              <a:latin typeface="Raleway"/>
              <a:ea typeface="Raleway"/>
              <a:cs typeface="Raleway"/>
              <a:sym typeface="Raleway"/>
            </a:endParaRPr>
          </a:p>
          <a:p>
            <a:pPr marL="457200" marR="0" lvl="0" indent="-393700" algn="l" rtl="0">
              <a:lnSpc>
                <a:spcPct val="115000"/>
              </a:lnSpc>
              <a:spcBef>
                <a:spcPts val="0"/>
              </a:spcBef>
              <a:spcAft>
                <a:spcPts val="0"/>
              </a:spcAft>
              <a:buClr>
                <a:schemeClr val="dk2"/>
              </a:buClr>
              <a:buSzPts val="2600"/>
              <a:buFont typeface="Calibri"/>
              <a:buChar char="●"/>
            </a:pPr>
            <a:r>
              <a:rPr lang="en-CA" sz="2600" b="1">
                <a:solidFill>
                  <a:schemeClr val="dk2"/>
                </a:solidFill>
                <a:latin typeface="Raleway"/>
                <a:ea typeface="Raleway"/>
                <a:cs typeface="Raleway"/>
                <a:sym typeface="Raleway"/>
              </a:rPr>
              <a:t>Activity</a:t>
            </a:r>
            <a:r>
              <a:rPr lang="en-CA" sz="2600">
                <a:solidFill>
                  <a:schemeClr val="dk2"/>
                </a:solidFill>
                <a:latin typeface="Raleway"/>
                <a:ea typeface="Raleway"/>
                <a:cs typeface="Raleway"/>
                <a:sym typeface="Raleway"/>
              </a:rPr>
              <a:t>: Identity chart and discussion</a:t>
            </a:r>
            <a:endParaRPr sz="2600">
              <a:solidFill>
                <a:schemeClr val="dk2"/>
              </a:solidFill>
              <a:latin typeface="Raleway"/>
              <a:ea typeface="Raleway"/>
              <a:cs typeface="Raleway"/>
              <a:sym typeface="Raleway"/>
            </a:endParaRPr>
          </a:p>
        </p:txBody>
      </p:sp>
      <p:pic>
        <p:nvPicPr>
          <p:cNvPr id="230" name="Google Shape;230;p36"/>
          <p:cNvPicPr preferRelativeResize="0"/>
          <p:nvPr/>
        </p:nvPicPr>
        <p:blipFill>
          <a:blip r:embed="rId3">
            <a:alphaModFix/>
          </a:blip>
          <a:stretch>
            <a:fillRect/>
          </a:stretch>
        </p:blipFill>
        <p:spPr>
          <a:xfrm>
            <a:off x="7207575" y="1171100"/>
            <a:ext cx="4738501" cy="530165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8"/>
          <p:cNvSpPr txBox="1">
            <a:spLocks noGrp="1"/>
          </p:cNvSpPr>
          <p:nvPr>
            <p:ph type="title" idx="4294967295"/>
          </p:nvPr>
        </p:nvSpPr>
        <p:spPr>
          <a:xfrm>
            <a:off x="762000" y="593725"/>
            <a:ext cx="10515600" cy="10113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latin typeface="Raleway"/>
                <a:ea typeface="Raleway"/>
                <a:cs typeface="Raleway"/>
                <a:sym typeface="Raleway"/>
              </a:rPr>
              <a:t>2. Different Perspectives</a:t>
            </a:r>
            <a:endParaRPr>
              <a:latin typeface="Raleway"/>
              <a:ea typeface="Raleway"/>
              <a:cs typeface="Raleway"/>
              <a:sym typeface="Raleway"/>
            </a:endParaRPr>
          </a:p>
        </p:txBody>
      </p:sp>
      <p:sp>
        <p:nvSpPr>
          <p:cNvPr id="245" name="Google Shape;245;p38"/>
          <p:cNvSpPr/>
          <p:nvPr/>
        </p:nvSpPr>
        <p:spPr>
          <a:xfrm>
            <a:off x="762000" y="2117175"/>
            <a:ext cx="6996900" cy="37821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15000"/>
              </a:lnSpc>
              <a:spcBef>
                <a:spcPts val="0"/>
              </a:spcBef>
              <a:spcAft>
                <a:spcPts val="0"/>
              </a:spcAft>
              <a:buClr>
                <a:schemeClr val="dk2"/>
              </a:buClr>
              <a:buSzPts val="2400"/>
              <a:buFont typeface="Raleway"/>
              <a:buChar char="●"/>
            </a:pPr>
            <a:r>
              <a:rPr lang="en-CA" sz="2400">
                <a:solidFill>
                  <a:schemeClr val="dk2"/>
                </a:solidFill>
                <a:latin typeface="Raleway"/>
                <a:ea typeface="Raleway"/>
                <a:cs typeface="Raleway"/>
                <a:sym typeface="Raleway"/>
              </a:rPr>
              <a:t>Understand how different perspectives can lead to different ways of seeing the world</a:t>
            </a:r>
            <a:endParaRPr sz="2400">
              <a:solidFill>
                <a:schemeClr val="dk2"/>
              </a:solidFill>
              <a:latin typeface="Raleway"/>
              <a:ea typeface="Raleway"/>
              <a:cs typeface="Raleway"/>
              <a:sym typeface="Raleway"/>
            </a:endParaRPr>
          </a:p>
          <a:p>
            <a:pPr marL="457200" marR="0" lvl="0" indent="-381000" algn="l" rtl="0">
              <a:lnSpc>
                <a:spcPct val="115000"/>
              </a:lnSpc>
              <a:spcBef>
                <a:spcPts val="0"/>
              </a:spcBef>
              <a:spcAft>
                <a:spcPts val="0"/>
              </a:spcAft>
              <a:buClr>
                <a:schemeClr val="dk2"/>
              </a:buClr>
              <a:buSzPts val="2400"/>
              <a:buFont typeface="Raleway"/>
              <a:buChar char="●"/>
            </a:pPr>
            <a:r>
              <a:rPr lang="en-CA" sz="2400">
                <a:solidFill>
                  <a:schemeClr val="dk2"/>
                </a:solidFill>
                <a:latin typeface="Raleway"/>
                <a:ea typeface="Raleway"/>
                <a:cs typeface="Raleway"/>
                <a:sym typeface="Raleway"/>
              </a:rPr>
              <a:t>Get curious about the views of classmates</a:t>
            </a:r>
            <a:endParaRPr sz="2400">
              <a:solidFill>
                <a:schemeClr val="dk2"/>
              </a:solidFill>
              <a:latin typeface="Raleway"/>
              <a:ea typeface="Raleway"/>
              <a:cs typeface="Raleway"/>
              <a:sym typeface="Raleway"/>
            </a:endParaRPr>
          </a:p>
          <a:p>
            <a:pPr marL="0" marR="0" lvl="0" indent="0" algn="l" rtl="0">
              <a:lnSpc>
                <a:spcPct val="115000"/>
              </a:lnSpc>
              <a:spcBef>
                <a:spcPts val="0"/>
              </a:spcBef>
              <a:spcAft>
                <a:spcPts val="0"/>
              </a:spcAft>
              <a:buNone/>
            </a:pPr>
            <a:endParaRPr sz="2600">
              <a:solidFill>
                <a:schemeClr val="dk2"/>
              </a:solidFill>
              <a:latin typeface="Raleway"/>
              <a:ea typeface="Raleway"/>
              <a:cs typeface="Raleway"/>
              <a:sym typeface="Raleway"/>
            </a:endParaRPr>
          </a:p>
          <a:p>
            <a:pPr marL="457200" marR="0" lvl="0" indent="-381000" algn="l" rtl="0">
              <a:lnSpc>
                <a:spcPct val="115000"/>
              </a:lnSpc>
              <a:spcBef>
                <a:spcPts val="0"/>
              </a:spcBef>
              <a:spcAft>
                <a:spcPts val="0"/>
              </a:spcAft>
              <a:buClr>
                <a:schemeClr val="dk2"/>
              </a:buClr>
              <a:buSzPts val="2400"/>
              <a:buFont typeface="Calibri"/>
              <a:buChar char="●"/>
            </a:pPr>
            <a:r>
              <a:rPr lang="en-CA" sz="2400" b="1">
                <a:solidFill>
                  <a:schemeClr val="dk2"/>
                </a:solidFill>
                <a:latin typeface="Raleway"/>
                <a:ea typeface="Raleway"/>
                <a:cs typeface="Raleway"/>
                <a:sym typeface="Raleway"/>
              </a:rPr>
              <a:t>Iceberg Activity</a:t>
            </a:r>
            <a:r>
              <a:rPr lang="en-CA" sz="2400">
                <a:solidFill>
                  <a:schemeClr val="dk2"/>
                </a:solidFill>
                <a:latin typeface="Raleway"/>
                <a:ea typeface="Raleway"/>
                <a:cs typeface="Raleway"/>
                <a:sym typeface="Raleway"/>
              </a:rPr>
              <a:t>: What Makes Up Your Perspective?</a:t>
            </a:r>
            <a:endParaRPr sz="2400">
              <a:solidFill>
                <a:schemeClr val="dk2"/>
              </a:solidFill>
              <a:latin typeface="Raleway"/>
              <a:ea typeface="Raleway"/>
              <a:cs typeface="Raleway"/>
              <a:sym typeface="Raleway"/>
            </a:endParaRPr>
          </a:p>
        </p:txBody>
      </p:sp>
      <p:pic>
        <p:nvPicPr>
          <p:cNvPr id="246" name="Google Shape;246;p38"/>
          <p:cNvPicPr preferRelativeResize="0"/>
          <p:nvPr/>
        </p:nvPicPr>
        <p:blipFill>
          <a:blip r:embed="rId3">
            <a:alphaModFix/>
          </a:blip>
          <a:stretch>
            <a:fillRect/>
          </a:stretch>
        </p:blipFill>
        <p:spPr>
          <a:xfrm>
            <a:off x="8146375" y="1193425"/>
            <a:ext cx="3805100" cy="5394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9"/>
          <p:cNvPicPr preferRelativeResize="0"/>
          <p:nvPr/>
        </p:nvPicPr>
        <p:blipFill>
          <a:blip r:embed="rId3">
            <a:alphaModFix/>
          </a:blip>
          <a:stretch>
            <a:fillRect/>
          </a:stretch>
        </p:blipFill>
        <p:spPr>
          <a:xfrm>
            <a:off x="6204275" y="1098575"/>
            <a:ext cx="2838450" cy="2428875"/>
          </a:xfrm>
          <a:prstGeom prst="rect">
            <a:avLst/>
          </a:prstGeom>
          <a:noFill/>
          <a:ln>
            <a:noFill/>
          </a:ln>
        </p:spPr>
      </p:pic>
      <p:sp>
        <p:nvSpPr>
          <p:cNvPr id="252" name="Google Shape;252;p39"/>
          <p:cNvSpPr txBox="1">
            <a:spLocks noGrp="1"/>
          </p:cNvSpPr>
          <p:nvPr>
            <p:ph type="title" idx="4294967295"/>
          </p:nvPr>
        </p:nvSpPr>
        <p:spPr>
          <a:xfrm>
            <a:off x="466900" y="746125"/>
            <a:ext cx="10515600" cy="10113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latin typeface="Raleway"/>
                <a:ea typeface="Raleway"/>
                <a:cs typeface="Raleway"/>
                <a:sym typeface="Raleway"/>
              </a:rPr>
              <a:t>3. Engaging With Others</a:t>
            </a:r>
            <a:endParaRPr>
              <a:latin typeface="Raleway"/>
              <a:ea typeface="Raleway"/>
              <a:cs typeface="Raleway"/>
              <a:sym typeface="Raleway"/>
            </a:endParaRPr>
          </a:p>
        </p:txBody>
      </p:sp>
      <p:sp>
        <p:nvSpPr>
          <p:cNvPr id="253" name="Google Shape;253;p39"/>
          <p:cNvSpPr/>
          <p:nvPr/>
        </p:nvSpPr>
        <p:spPr>
          <a:xfrm>
            <a:off x="162100" y="2057250"/>
            <a:ext cx="5435400" cy="42366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15000"/>
              </a:lnSpc>
              <a:spcBef>
                <a:spcPts val="0"/>
              </a:spcBef>
              <a:spcAft>
                <a:spcPts val="0"/>
              </a:spcAft>
              <a:buClr>
                <a:schemeClr val="dk2"/>
              </a:buClr>
              <a:buSzPts val="2400"/>
              <a:buFont typeface="Raleway"/>
              <a:buChar char="●"/>
            </a:pPr>
            <a:r>
              <a:rPr lang="en-CA" sz="2400">
                <a:solidFill>
                  <a:schemeClr val="dk2"/>
                </a:solidFill>
                <a:latin typeface="Raleway"/>
                <a:ea typeface="Raleway"/>
                <a:cs typeface="Raleway"/>
                <a:sym typeface="Raleway"/>
              </a:rPr>
              <a:t>Students reflect on their experiences having discussions</a:t>
            </a:r>
            <a:br>
              <a:rPr lang="en-CA" sz="2400">
                <a:solidFill>
                  <a:schemeClr val="dk2"/>
                </a:solidFill>
                <a:latin typeface="Raleway"/>
                <a:ea typeface="Raleway"/>
                <a:cs typeface="Raleway"/>
                <a:sym typeface="Raleway"/>
              </a:rPr>
            </a:br>
            <a:endParaRPr sz="2400">
              <a:solidFill>
                <a:schemeClr val="dk2"/>
              </a:solidFill>
              <a:latin typeface="Raleway"/>
              <a:ea typeface="Raleway"/>
              <a:cs typeface="Raleway"/>
              <a:sym typeface="Raleway"/>
            </a:endParaRPr>
          </a:p>
          <a:p>
            <a:pPr marL="457200" marR="0" lvl="0" indent="-381000" algn="l" rtl="0">
              <a:lnSpc>
                <a:spcPct val="115000"/>
              </a:lnSpc>
              <a:spcBef>
                <a:spcPts val="0"/>
              </a:spcBef>
              <a:spcAft>
                <a:spcPts val="0"/>
              </a:spcAft>
              <a:buClr>
                <a:schemeClr val="dk2"/>
              </a:buClr>
              <a:buSzPts val="2400"/>
              <a:buFont typeface="Raleway"/>
              <a:buChar char="●"/>
            </a:pPr>
            <a:r>
              <a:rPr lang="en-CA" sz="2400">
                <a:solidFill>
                  <a:schemeClr val="dk2"/>
                </a:solidFill>
                <a:latin typeface="Raleway"/>
                <a:ea typeface="Raleway"/>
                <a:cs typeface="Raleway"/>
                <a:sym typeface="Raleway"/>
              </a:rPr>
              <a:t>Learn about being an active listener</a:t>
            </a:r>
            <a:br>
              <a:rPr lang="en-CA" sz="2400">
                <a:solidFill>
                  <a:schemeClr val="dk2"/>
                </a:solidFill>
                <a:latin typeface="Raleway"/>
                <a:ea typeface="Raleway"/>
                <a:cs typeface="Raleway"/>
                <a:sym typeface="Raleway"/>
              </a:rPr>
            </a:br>
            <a:endParaRPr sz="2400">
              <a:solidFill>
                <a:schemeClr val="dk2"/>
              </a:solidFill>
              <a:latin typeface="Raleway"/>
              <a:ea typeface="Raleway"/>
              <a:cs typeface="Raleway"/>
              <a:sym typeface="Raleway"/>
            </a:endParaRPr>
          </a:p>
          <a:p>
            <a:pPr marL="457200" marR="0" lvl="0" indent="-381000" algn="l" rtl="0">
              <a:lnSpc>
                <a:spcPct val="115000"/>
              </a:lnSpc>
              <a:spcBef>
                <a:spcPts val="0"/>
              </a:spcBef>
              <a:spcAft>
                <a:spcPts val="0"/>
              </a:spcAft>
              <a:buClr>
                <a:schemeClr val="dk2"/>
              </a:buClr>
              <a:buSzPts val="2400"/>
              <a:buFont typeface="Raleway"/>
              <a:buChar char="●"/>
            </a:pPr>
            <a:r>
              <a:rPr lang="en-CA" sz="2400">
                <a:solidFill>
                  <a:schemeClr val="dk2"/>
                </a:solidFill>
                <a:latin typeface="Raleway"/>
                <a:ea typeface="Raleway"/>
                <a:cs typeface="Raleway"/>
                <a:sym typeface="Raleway"/>
              </a:rPr>
              <a:t>Take on different discussion roles</a:t>
            </a:r>
            <a:endParaRPr sz="2400">
              <a:solidFill>
                <a:schemeClr val="dk2"/>
              </a:solidFill>
              <a:latin typeface="Raleway"/>
              <a:ea typeface="Raleway"/>
              <a:cs typeface="Raleway"/>
              <a:sym typeface="Raleway"/>
            </a:endParaRPr>
          </a:p>
          <a:p>
            <a:pPr marL="457200" marR="0" lvl="0" indent="0" algn="l" rtl="0">
              <a:lnSpc>
                <a:spcPct val="115000"/>
              </a:lnSpc>
              <a:spcBef>
                <a:spcPts val="0"/>
              </a:spcBef>
              <a:spcAft>
                <a:spcPts val="0"/>
              </a:spcAft>
              <a:buNone/>
            </a:pPr>
            <a:endParaRPr sz="2400">
              <a:solidFill>
                <a:schemeClr val="dk2"/>
              </a:solidFill>
              <a:latin typeface="Raleway"/>
              <a:ea typeface="Raleway"/>
              <a:cs typeface="Raleway"/>
              <a:sym typeface="Raleway"/>
            </a:endParaRPr>
          </a:p>
          <a:p>
            <a:pPr marL="457200" marR="0" lvl="0" indent="-381000" algn="l" rtl="0">
              <a:lnSpc>
                <a:spcPct val="115000"/>
              </a:lnSpc>
              <a:spcBef>
                <a:spcPts val="0"/>
              </a:spcBef>
              <a:spcAft>
                <a:spcPts val="0"/>
              </a:spcAft>
              <a:buClr>
                <a:schemeClr val="dk2"/>
              </a:buClr>
              <a:buSzPts val="2400"/>
              <a:buFont typeface="Raleway"/>
              <a:buChar char="●"/>
            </a:pPr>
            <a:r>
              <a:rPr lang="en-CA" sz="2600" b="1">
                <a:solidFill>
                  <a:schemeClr val="dk2"/>
                </a:solidFill>
                <a:latin typeface="Raleway"/>
                <a:ea typeface="Raleway"/>
                <a:cs typeface="Raleway"/>
                <a:sym typeface="Raleway"/>
              </a:rPr>
              <a:t>Activity and Discussion</a:t>
            </a:r>
            <a:r>
              <a:rPr lang="en-CA" sz="2600">
                <a:solidFill>
                  <a:schemeClr val="dk2"/>
                </a:solidFill>
                <a:latin typeface="Raleway"/>
                <a:ea typeface="Raleway"/>
                <a:cs typeface="Raleway"/>
                <a:sym typeface="Raleway"/>
              </a:rPr>
              <a:t>: </a:t>
            </a:r>
            <a:r>
              <a:rPr lang="en-CA" sz="2400">
                <a:solidFill>
                  <a:schemeClr val="dk2"/>
                </a:solidFill>
                <a:latin typeface="Raleway"/>
                <a:ea typeface="Raleway"/>
                <a:cs typeface="Raleway"/>
                <a:sym typeface="Raleway"/>
              </a:rPr>
              <a:t>Animal Cards</a:t>
            </a:r>
            <a:endParaRPr sz="2400">
              <a:solidFill>
                <a:schemeClr val="dk2"/>
              </a:solidFill>
              <a:latin typeface="Raleway"/>
              <a:ea typeface="Raleway"/>
              <a:cs typeface="Raleway"/>
              <a:sym typeface="Raleway"/>
            </a:endParaRPr>
          </a:p>
        </p:txBody>
      </p:sp>
      <p:pic>
        <p:nvPicPr>
          <p:cNvPr id="254" name="Google Shape;254;p39"/>
          <p:cNvPicPr preferRelativeResize="0"/>
          <p:nvPr/>
        </p:nvPicPr>
        <p:blipFill>
          <a:blip r:embed="rId4">
            <a:alphaModFix/>
          </a:blip>
          <a:stretch>
            <a:fillRect/>
          </a:stretch>
        </p:blipFill>
        <p:spPr>
          <a:xfrm>
            <a:off x="6116975" y="3804275"/>
            <a:ext cx="3013025" cy="2547925"/>
          </a:xfrm>
          <a:prstGeom prst="rect">
            <a:avLst/>
          </a:prstGeom>
          <a:noFill/>
          <a:ln>
            <a:noFill/>
          </a:ln>
        </p:spPr>
      </p:pic>
      <p:pic>
        <p:nvPicPr>
          <p:cNvPr id="255" name="Google Shape;255;p39"/>
          <p:cNvPicPr preferRelativeResize="0"/>
          <p:nvPr/>
        </p:nvPicPr>
        <p:blipFill>
          <a:blip r:embed="rId5">
            <a:alphaModFix/>
          </a:blip>
          <a:stretch>
            <a:fillRect/>
          </a:stretch>
        </p:blipFill>
        <p:spPr>
          <a:xfrm>
            <a:off x="9165186" y="3709550"/>
            <a:ext cx="2944902" cy="2737375"/>
          </a:xfrm>
          <a:prstGeom prst="rect">
            <a:avLst/>
          </a:prstGeom>
          <a:noFill/>
          <a:ln>
            <a:noFill/>
          </a:ln>
        </p:spPr>
      </p:pic>
      <p:pic>
        <p:nvPicPr>
          <p:cNvPr id="256" name="Google Shape;256;p39"/>
          <p:cNvPicPr preferRelativeResize="0"/>
          <p:nvPr/>
        </p:nvPicPr>
        <p:blipFill>
          <a:blip r:embed="rId6">
            <a:alphaModFix/>
          </a:blip>
          <a:stretch>
            <a:fillRect/>
          </a:stretch>
        </p:blipFill>
        <p:spPr>
          <a:xfrm>
            <a:off x="9287613" y="1098575"/>
            <a:ext cx="2700023" cy="2428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title" idx="4294967295"/>
          </p:nvPr>
        </p:nvSpPr>
        <p:spPr>
          <a:xfrm>
            <a:off x="401675" y="734125"/>
            <a:ext cx="10515600" cy="10113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latin typeface="Raleway"/>
                <a:ea typeface="Raleway"/>
                <a:cs typeface="Raleway"/>
                <a:sym typeface="Raleway"/>
              </a:rPr>
              <a:t>4. What is the Goal of Discussion?</a:t>
            </a:r>
            <a:endParaRPr>
              <a:latin typeface="Raleway"/>
              <a:ea typeface="Raleway"/>
              <a:cs typeface="Raleway"/>
              <a:sym typeface="Raleway"/>
            </a:endParaRPr>
          </a:p>
        </p:txBody>
      </p:sp>
      <p:sp>
        <p:nvSpPr>
          <p:cNvPr id="262" name="Google Shape;262;p40"/>
          <p:cNvSpPr/>
          <p:nvPr/>
        </p:nvSpPr>
        <p:spPr>
          <a:xfrm>
            <a:off x="401675" y="2185275"/>
            <a:ext cx="5586000" cy="39615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15000"/>
              </a:lnSpc>
              <a:spcBef>
                <a:spcPts val="0"/>
              </a:spcBef>
              <a:spcAft>
                <a:spcPts val="0"/>
              </a:spcAft>
              <a:buClr>
                <a:schemeClr val="dk2"/>
              </a:buClr>
              <a:buSzPts val="2400"/>
              <a:buFont typeface="Raleway"/>
              <a:buChar char="●"/>
            </a:pPr>
            <a:r>
              <a:rPr lang="en-CA" sz="2400">
                <a:solidFill>
                  <a:schemeClr val="dk2"/>
                </a:solidFill>
                <a:latin typeface="Raleway"/>
                <a:ea typeface="Raleway"/>
                <a:cs typeface="Raleway"/>
                <a:sym typeface="Raleway"/>
              </a:rPr>
              <a:t>The focus of a discussion should be understanding, not winning</a:t>
            </a:r>
            <a:endParaRPr sz="2400">
              <a:solidFill>
                <a:schemeClr val="dk2"/>
              </a:solidFill>
              <a:latin typeface="Raleway"/>
              <a:ea typeface="Raleway"/>
              <a:cs typeface="Raleway"/>
              <a:sym typeface="Raleway"/>
            </a:endParaRPr>
          </a:p>
          <a:p>
            <a:pPr marL="457200" marR="0" lvl="0" indent="0" algn="l" rtl="0">
              <a:lnSpc>
                <a:spcPct val="115000"/>
              </a:lnSpc>
              <a:spcBef>
                <a:spcPts val="0"/>
              </a:spcBef>
              <a:spcAft>
                <a:spcPts val="0"/>
              </a:spcAft>
              <a:buNone/>
            </a:pPr>
            <a:endParaRPr sz="2400">
              <a:solidFill>
                <a:schemeClr val="dk2"/>
              </a:solidFill>
              <a:latin typeface="Raleway"/>
              <a:ea typeface="Raleway"/>
              <a:cs typeface="Raleway"/>
              <a:sym typeface="Raleway"/>
            </a:endParaRPr>
          </a:p>
          <a:p>
            <a:pPr marL="457200" marR="0" lvl="0" indent="-381000" algn="l" rtl="0">
              <a:lnSpc>
                <a:spcPct val="115000"/>
              </a:lnSpc>
              <a:spcBef>
                <a:spcPts val="0"/>
              </a:spcBef>
              <a:spcAft>
                <a:spcPts val="0"/>
              </a:spcAft>
              <a:buClr>
                <a:schemeClr val="dk2"/>
              </a:buClr>
              <a:buSzPts val="2400"/>
              <a:buFont typeface="Raleway"/>
              <a:buChar char="●"/>
            </a:pPr>
            <a:r>
              <a:rPr lang="en-CA" sz="2400">
                <a:solidFill>
                  <a:schemeClr val="dk2"/>
                </a:solidFill>
                <a:latin typeface="Raleway"/>
                <a:ea typeface="Raleway"/>
                <a:cs typeface="Raleway"/>
                <a:sym typeface="Raleway"/>
              </a:rPr>
              <a:t>Practice having a discussion on a topic that they disagree about</a:t>
            </a:r>
            <a:endParaRPr sz="2400">
              <a:solidFill>
                <a:schemeClr val="dk2"/>
              </a:solidFill>
              <a:latin typeface="Raleway"/>
              <a:ea typeface="Raleway"/>
              <a:cs typeface="Raleway"/>
              <a:sym typeface="Raleway"/>
            </a:endParaRPr>
          </a:p>
          <a:p>
            <a:pPr marL="457200" marR="0" lvl="0" indent="0" algn="l" rtl="0">
              <a:lnSpc>
                <a:spcPct val="115000"/>
              </a:lnSpc>
              <a:spcBef>
                <a:spcPts val="0"/>
              </a:spcBef>
              <a:spcAft>
                <a:spcPts val="0"/>
              </a:spcAft>
              <a:buNone/>
            </a:pPr>
            <a:endParaRPr sz="2400">
              <a:solidFill>
                <a:schemeClr val="dk2"/>
              </a:solidFill>
              <a:latin typeface="Raleway"/>
              <a:ea typeface="Raleway"/>
              <a:cs typeface="Raleway"/>
              <a:sym typeface="Raleway"/>
            </a:endParaRPr>
          </a:p>
          <a:p>
            <a:pPr marL="457200" marR="0" lvl="0" indent="-381000" algn="l" rtl="0">
              <a:lnSpc>
                <a:spcPct val="115000"/>
              </a:lnSpc>
              <a:spcBef>
                <a:spcPts val="0"/>
              </a:spcBef>
              <a:spcAft>
                <a:spcPts val="0"/>
              </a:spcAft>
              <a:buClr>
                <a:schemeClr val="dk2"/>
              </a:buClr>
              <a:buSzPts val="2400"/>
              <a:buFont typeface="Raleway"/>
              <a:buChar char="●"/>
            </a:pPr>
            <a:r>
              <a:rPr lang="en-CA" sz="2400">
                <a:solidFill>
                  <a:schemeClr val="dk2"/>
                </a:solidFill>
                <a:latin typeface="Raleway"/>
                <a:ea typeface="Raleway"/>
                <a:cs typeface="Raleway"/>
                <a:sym typeface="Raleway"/>
              </a:rPr>
              <a:t>Employ strategies to move past the disagreement and gain understanding</a:t>
            </a:r>
            <a:endParaRPr sz="2400">
              <a:solidFill>
                <a:schemeClr val="dk2"/>
              </a:solidFill>
              <a:latin typeface="Raleway"/>
              <a:ea typeface="Raleway"/>
              <a:cs typeface="Raleway"/>
              <a:sym typeface="Raleway"/>
            </a:endParaRPr>
          </a:p>
        </p:txBody>
      </p:sp>
      <p:pic>
        <p:nvPicPr>
          <p:cNvPr id="263" name="Google Shape;263;p40"/>
          <p:cNvPicPr preferRelativeResize="0"/>
          <p:nvPr/>
        </p:nvPicPr>
        <p:blipFill>
          <a:blip r:embed="rId3">
            <a:alphaModFix/>
          </a:blip>
          <a:stretch>
            <a:fillRect/>
          </a:stretch>
        </p:blipFill>
        <p:spPr>
          <a:xfrm>
            <a:off x="6334175" y="2952775"/>
            <a:ext cx="5857825" cy="390521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1"/>
          <p:cNvSpPr txBox="1">
            <a:spLocks noGrp="1"/>
          </p:cNvSpPr>
          <p:nvPr>
            <p:ph type="title" idx="4294967295"/>
          </p:nvPr>
        </p:nvSpPr>
        <p:spPr>
          <a:xfrm>
            <a:off x="635650" y="-351475"/>
            <a:ext cx="10515600" cy="10035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solidFill>
                  <a:schemeClr val="lt1"/>
                </a:solidFill>
              </a:rPr>
              <a:t>Activity: Animal Cards</a:t>
            </a:r>
            <a:endParaRPr b="1">
              <a:solidFill>
                <a:schemeClr val="lt1"/>
              </a:solidFill>
              <a:latin typeface="Calibri"/>
              <a:ea typeface="Calibri"/>
              <a:cs typeface="Calibri"/>
              <a:sym typeface="Calibri"/>
            </a:endParaRPr>
          </a:p>
        </p:txBody>
      </p:sp>
      <p:sp>
        <p:nvSpPr>
          <p:cNvPr id="269" name="Google Shape;269;p41"/>
          <p:cNvSpPr txBox="1"/>
          <p:nvPr/>
        </p:nvSpPr>
        <p:spPr>
          <a:xfrm>
            <a:off x="153700" y="730663"/>
            <a:ext cx="11479500" cy="5304300"/>
          </a:xfrm>
          <a:prstGeom prst="rect">
            <a:avLst/>
          </a:prstGeom>
          <a:noFill/>
          <a:ln>
            <a:noFill/>
          </a:ln>
        </p:spPr>
        <p:txBody>
          <a:bodyPr spcFirstLastPara="1" wrap="square" lIns="91425" tIns="91425" rIns="91425" bIns="91425" anchor="t" anchorCtr="0">
            <a:spAutoFit/>
          </a:bodyPr>
          <a:lstStyle/>
          <a:p>
            <a:pPr marL="457200" lvl="0" indent="-393700" algn="l" rtl="0">
              <a:lnSpc>
                <a:spcPct val="115000"/>
              </a:lnSpc>
              <a:spcBef>
                <a:spcPts val="1500"/>
              </a:spcBef>
              <a:spcAft>
                <a:spcPts val="0"/>
              </a:spcAft>
              <a:buClr>
                <a:schemeClr val="dk2"/>
              </a:buClr>
              <a:buSzPts val="2600"/>
              <a:buFont typeface="Raleway"/>
              <a:buAutoNum type="arabicPeriod"/>
            </a:pPr>
            <a:r>
              <a:rPr lang="en-CA" sz="2600">
                <a:solidFill>
                  <a:schemeClr val="dk2"/>
                </a:solidFill>
                <a:latin typeface="Raleway"/>
                <a:ea typeface="Raleway"/>
                <a:cs typeface="Raleway"/>
                <a:sym typeface="Raleway"/>
              </a:rPr>
              <a:t>Each person will rank the items from most important (1) to least important (5). Jot down any notes. </a:t>
            </a:r>
            <a:r>
              <a:rPr lang="en-CA" sz="2600" i="1">
                <a:solidFill>
                  <a:schemeClr val="dk2"/>
                </a:solidFill>
                <a:latin typeface="Raleway"/>
                <a:ea typeface="Raleway"/>
                <a:cs typeface="Raleway"/>
                <a:sym typeface="Raleway"/>
              </a:rPr>
              <a:t>(4 min)</a:t>
            </a:r>
            <a:endParaRPr sz="2600" i="1">
              <a:solidFill>
                <a:schemeClr val="dk2"/>
              </a:solidFill>
              <a:latin typeface="Raleway"/>
              <a:ea typeface="Raleway"/>
              <a:cs typeface="Raleway"/>
              <a:sym typeface="Raleway"/>
            </a:endParaRPr>
          </a:p>
          <a:p>
            <a:pPr marL="457200" lvl="0" indent="-393700" algn="l" rtl="0">
              <a:lnSpc>
                <a:spcPct val="115000"/>
              </a:lnSpc>
              <a:spcBef>
                <a:spcPts val="1500"/>
              </a:spcBef>
              <a:spcAft>
                <a:spcPts val="0"/>
              </a:spcAft>
              <a:buClr>
                <a:schemeClr val="dk2"/>
              </a:buClr>
              <a:buSzPts val="2600"/>
              <a:buFont typeface="Raleway"/>
              <a:buAutoNum type="arabicPeriod"/>
            </a:pPr>
            <a:r>
              <a:rPr lang="en-CA" sz="2600">
                <a:solidFill>
                  <a:schemeClr val="dk2"/>
                </a:solidFill>
                <a:latin typeface="Raleway"/>
                <a:ea typeface="Raleway"/>
                <a:cs typeface="Raleway"/>
                <a:sym typeface="Raleway"/>
              </a:rPr>
              <a:t>Shuffle and distribute one animal card to each person at your table. For the remainder of the discussion you will take on the personality of your animal. Keep your animal secret.</a:t>
            </a:r>
            <a:endParaRPr sz="2600">
              <a:solidFill>
                <a:schemeClr val="dk2"/>
              </a:solidFill>
              <a:latin typeface="Raleway"/>
              <a:ea typeface="Raleway"/>
              <a:cs typeface="Raleway"/>
              <a:sym typeface="Raleway"/>
            </a:endParaRPr>
          </a:p>
          <a:p>
            <a:pPr marL="457200" lvl="0" indent="-393700" algn="l" rtl="0">
              <a:lnSpc>
                <a:spcPct val="115000"/>
              </a:lnSpc>
              <a:spcBef>
                <a:spcPts val="1500"/>
              </a:spcBef>
              <a:spcAft>
                <a:spcPts val="0"/>
              </a:spcAft>
              <a:buClr>
                <a:schemeClr val="dk2"/>
              </a:buClr>
              <a:buSzPts val="2600"/>
              <a:buFont typeface="Raleway"/>
              <a:buAutoNum type="arabicPeriod"/>
            </a:pPr>
            <a:r>
              <a:rPr lang="en-CA" sz="2600">
                <a:solidFill>
                  <a:schemeClr val="dk2"/>
                </a:solidFill>
                <a:latin typeface="Raleway"/>
                <a:ea typeface="Raleway"/>
                <a:cs typeface="Raleway"/>
                <a:sym typeface="Raleway"/>
              </a:rPr>
              <a:t>Work together to try to come up with a ranking that everyone in the group can agree on. The Wolf will keep time and make sure everyone participates. </a:t>
            </a:r>
            <a:r>
              <a:rPr lang="en-CA" sz="2600" i="1">
                <a:solidFill>
                  <a:schemeClr val="dk2"/>
                </a:solidFill>
                <a:latin typeface="Raleway"/>
                <a:ea typeface="Raleway"/>
                <a:cs typeface="Raleway"/>
                <a:sym typeface="Raleway"/>
              </a:rPr>
              <a:t>(12 min)</a:t>
            </a:r>
            <a:endParaRPr sz="2600" i="1">
              <a:solidFill>
                <a:schemeClr val="dk2"/>
              </a:solidFill>
              <a:latin typeface="Raleway"/>
              <a:ea typeface="Raleway"/>
              <a:cs typeface="Raleway"/>
              <a:sym typeface="Raleway"/>
            </a:endParaRPr>
          </a:p>
          <a:p>
            <a:pPr marL="457200" lvl="0" indent="-393700" algn="l" rtl="0">
              <a:lnSpc>
                <a:spcPct val="115000"/>
              </a:lnSpc>
              <a:spcBef>
                <a:spcPts val="1500"/>
              </a:spcBef>
              <a:spcAft>
                <a:spcPts val="1500"/>
              </a:spcAft>
              <a:buClr>
                <a:schemeClr val="dk2"/>
              </a:buClr>
              <a:buSzPts val="2600"/>
              <a:buFont typeface="Raleway"/>
              <a:buAutoNum type="arabicPeriod"/>
            </a:pPr>
            <a:r>
              <a:rPr lang="en-CA" sz="2600">
                <a:solidFill>
                  <a:schemeClr val="dk2"/>
                </a:solidFill>
                <a:latin typeface="Raleway"/>
                <a:ea typeface="Raleway"/>
                <a:cs typeface="Raleway"/>
                <a:sym typeface="Raleway"/>
              </a:rPr>
              <a:t>After you have completed your group ranking, each person will reveal their animal and description to the rest of the group </a:t>
            </a:r>
            <a:r>
              <a:rPr lang="en-CA" sz="2600" i="1">
                <a:solidFill>
                  <a:schemeClr val="dk2"/>
                </a:solidFill>
                <a:latin typeface="Raleway"/>
                <a:ea typeface="Raleway"/>
                <a:cs typeface="Raleway"/>
                <a:sym typeface="Raleway"/>
              </a:rPr>
              <a:t>(4 min)</a:t>
            </a:r>
            <a:endParaRPr sz="2600" i="1">
              <a:latin typeface="Raleway"/>
              <a:ea typeface="Raleway"/>
              <a:cs typeface="Raleway"/>
              <a:sym typeface="Raleway"/>
            </a:endParaRPr>
          </a:p>
        </p:txBody>
      </p:sp>
      <p:sp>
        <p:nvSpPr>
          <p:cNvPr id="270" name="Google Shape;270;p41"/>
          <p:cNvSpPr txBox="1"/>
          <p:nvPr/>
        </p:nvSpPr>
        <p:spPr>
          <a:xfrm>
            <a:off x="8398825" y="6149600"/>
            <a:ext cx="3608400" cy="5541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CA" sz="2400" b="1">
                <a:solidFill>
                  <a:schemeClr val="dk2"/>
                </a:solidFill>
                <a:latin typeface="Raleway"/>
                <a:ea typeface="Raleway"/>
                <a:cs typeface="Raleway"/>
                <a:sym typeface="Raleway"/>
              </a:rPr>
              <a:t>Total Time: 20 minutes</a:t>
            </a:r>
            <a:endParaRPr sz="2400" b="1">
              <a:solidFill>
                <a:schemeClr val="dk2"/>
              </a:solidFill>
              <a:latin typeface="Raleway"/>
              <a:ea typeface="Raleway"/>
              <a:cs typeface="Raleway"/>
              <a:sym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4"/>
          <p:cNvSpPr txBox="1">
            <a:spLocks noGrp="1"/>
          </p:cNvSpPr>
          <p:nvPr>
            <p:ph type="title" idx="4294967295"/>
          </p:nvPr>
        </p:nvSpPr>
        <p:spPr>
          <a:xfrm>
            <a:off x="838200" y="365125"/>
            <a:ext cx="10515600" cy="1325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b="1">
                <a:latin typeface="Calibri"/>
                <a:ea typeface="Calibri"/>
                <a:cs typeface="Calibri"/>
                <a:sym typeface="Calibri"/>
              </a:rPr>
              <a:t>Debrief</a:t>
            </a:r>
            <a:endParaRPr b="1">
              <a:latin typeface="Calibri"/>
              <a:ea typeface="Calibri"/>
              <a:cs typeface="Calibri"/>
              <a:sym typeface="Calibri"/>
            </a:endParaRPr>
          </a:p>
        </p:txBody>
      </p:sp>
      <p:sp>
        <p:nvSpPr>
          <p:cNvPr id="294" name="Google Shape;294;p44"/>
          <p:cNvSpPr txBox="1">
            <a:spLocks noGrp="1"/>
          </p:cNvSpPr>
          <p:nvPr>
            <p:ph type="body" idx="4294967295"/>
          </p:nvPr>
        </p:nvSpPr>
        <p:spPr>
          <a:xfrm>
            <a:off x="990600" y="1852625"/>
            <a:ext cx="10085400" cy="40959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endParaRPr sz="1800">
              <a:latin typeface="Raleway"/>
              <a:ea typeface="Raleway"/>
              <a:cs typeface="Raleway"/>
              <a:sym typeface="Raleway"/>
            </a:endParaRPr>
          </a:p>
          <a:p>
            <a:pPr marL="457200" lvl="0" indent="0" algn="l" rtl="0">
              <a:lnSpc>
                <a:spcPct val="100000"/>
              </a:lnSpc>
              <a:spcBef>
                <a:spcPts val="1600"/>
              </a:spcBef>
              <a:spcAft>
                <a:spcPts val="0"/>
              </a:spcAft>
              <a:buNone/>
            </a:pPr>
            <a:r>
              <a:rPr lang="en-CA" sz="2800" i="1">
                <a:latin typeface="Raleway"/>
                <a:ea typeface="Raleway"/>
                <a:cs typeface="Raleway"/>
                <a:sym typeface="Raleway"/>
              </a:rPr>
              <a:t>Animal Cards</a:t>
            </a:r>
            <a:r>
              <a:rPr lang="en-CA" sz="2800">
                <a:latin typeface="Raleway"/>
                <a:ea typeface="Raleway"/>
                <a:cs typeface="Raleway"/>
                <a:sym typeface="Raleway"/>
              </a:rPr>
              <a:t> get students to develop empathy and reflect on different approaches to discussions</a:t>
            </a:r>
            <a:endParaRPr sz="2800">
              <a:latin typeface="Raleway"/>
              <a:ea typeface="Raleway"/>
              <a:cs typeface="Raleway"/>
              <a:sym typeface="Raleway"/>
            </a:endParaRPr>
          </a:p>
          <a:p>
            <a:pPr marL="457200" lvl="0" indent="0" algn="l" rtl="0">
              <a:lnSpc>
                <a:spcPct val="100000"/>
              </a:lnSpc>
              <a:spcBef>
                <a:spcPts val="1600"/>
              </a:spcBef>
              <a:spcAft>
                <a:spcPts val="0"/>
              </a:spcAft>
              <a:buNone/>
            </a:pPr>
            <a:endParaRPr sz="2800">
              <a:latin typeface="Raleway"/>
              <a:ea typeface="Raleway"/>
              <a:cs typeface="Raleway"/>
              <a:sym typeface="Raleway"/>
            </a:endParaRPr>
          </a:p>
          <a:p>
            <a:pPr marL="457200" lvl="0" indent="0" algn="l" rtl="0">
              <a:lnSpc>
                <a:spcPct val="100000"/>
              </a:lnSpc>
              <a:spcBef>
                <a:spcPts val="1600"/>
              </a:spcBef>
              <a:spcAft>
                <a:spcPts val="1600"/>
              </a:spcAft>
              <a:buNone/>
            </a:pPr>
            <a:r>
              <a:rPr lang="en-CA" sz="2800" i="1">
                <a:latin typeface="Raleway"/>
                <a:ea typeface="Raleway"/>
                <a:cs typeface="Raleway"/>
                <a:sym typeface="Raleway"/>
              </a:rPr>
              <a:t>Constructive Discussions</a:t>
            </a:r>
            <a:r>
              <a:rPr lang="en-CA" sz="2800">
                <a:latin typeface="Raleway"/>
                <a:ea typeface="Raleway"/>
                <a:cs typeface="Raleway"/>
                <a:sym typeface="Raleway"/>
              </a:rPr>
              <a:t> contains additional discussion protocols that have been developed by researchers and practitioners</a:t>
            </a:r>
            <a:endParaRPr sz="2800">
              <a:latin typeface="Raleway"/>
              <a:ea typeface="Raleway"/>
              <a:cs typeface="Raleway"/>
              <a:sym typeface="Raleway"/>
            </a:endParaRPr>
          </a:p>
        </p:txBody>
      </p:sp>
      <p:pic>
        <p:nvPicPr>
          <p:cNvPr id="295" name="Google Shape;295;p44"/>
          <p:cNvPicPr preferRelativeResize="0"/>
          <p:nvPr/>
        </p:nvPicPr>
        <p:blipFill>
          <a:blip r:embed="rId3">
            <a:alphaModFix/>
          </a:blip>
          <a:stretch>
            <a:fillRect/>
          </a:stretch>
        </p:blipFill>
        <p:spPr>
          <a:xfrm>
            <a:off x="343874" y="2453700"/>
            <a:ext cx="800200" cy="800200"/>
          </a:xfrm>
          <a:prstGeom prst="rect">
            <a:avLst/>
          </a:prstGeom>
          <a:noFill/>
          <a:ln>
            <a:noFill/>
          </a:ln>
        </p:spPr>
      </p:pic>
      <p:pic>
        <p:nvPicPr>
          <p:cNvPr id="296" name="Google Shape;296;p44"/>
          <p:cNvPicPr preferRelativeResize="0"/>
          <p:nvPr/>
        </p:nvPicPr>
        <p:blipFill>
          <a:blip r:embed="rId3">
            <a:alphaModFix/>
          </a:blip>
          <a:stretch>
            <a:fillRect/>
          </a:stretch>
        </p:blipFill>
        <p:spPr>
          <a:xfrm>
            <a:off x="343874" y="4235550"/>
            <a:ext cx="800200" cy="800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p:nvPr/>
        </p:nvSpPr>
        <p:spPr>
          <a:xfrm>
            <a:off x="340275" y="1647650"/>
            <a:ext cx="10896900" cy="50949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SzPts val="2000"/>
              <a:buFont typeface="Poppins"/>
              <a:buChar char="●"/>
            </a:pPr>
            <a:r>
              <a:rPr lang="en-CA" sz="2000">
                <a:latin typeface="Poppins"/>
                <a:ea typeface="Poppins"/>
                <a:cs typeface="Poppins"/>
                <a:sym typeface="Poppins"/>
              </a:rPr>
              <a:t>93% of teachers agreed that students need to study and discuss controversial issues to become engaged citizens but only 55% say the practice is encouraged at their school</a:t>
            </a:r>
            <a:endParaRPr sz="2000">
              <a:latin typeface="Poppins"/>
              <a:ea typeface="Poppins"/>
              <a:cs typeface="Poppins"/>
              <a:sym typeface="Poppins"/>
            </a:endParaRPr>
          </a:p>
          <a:p>
            <a:pPr marL="457200" lvl="0" indent="0" algn="l" rtl="0">
              <a:lnSpc>
                <a:spcPct val="115000"/>
              </a:lnSpc>
              <a:spcBef>
                <a:spcPts val="0"/>
              </a:spcBef>
              <a:spcAft>
                <a:spcPts val="0"/>
              </a:spcAft>
              <a:buNone/>
            </a:pPr>
            <a:endParaRPr sz="2000">
              <a:latin typeface="Poppins"/>
              <a:ea typeface="Poppins"/>
              <a:cs typeface="Poppins"/>
              <a:sym typeface="Poppins"/>
            </a:endParaRPr>
          </a:p>
          <a:p>
            <a:pPr marL="457200" lvl="0" indent="-355600" algn="l" rtl="0">
              <a:lnSpc>
                <a:spcPct val="115000"/>
              </a:lnSpc>
              <a:spcBef>
                <a:spcPts val="0"/>
              </a:spcBef>
              <a:spcAft>
                <a:spcPts val="0"/>
              </a:spcAft>
              <a:buSzPts val="2000"/>
              <a:buFont typeface="Poppins"/>
              <a:buChar char="●"/>
            </a:pPr>
            <a:r>
              <a:rPr lang="en-CA" sz="2000">
                <a:latin typeface="Poppins"/>
                <a:ea typeface="Poppins"/>
                <a:cs typeface="Poppins"/>
                <a:sym typeface="Poppins"/>
              </a:rPr>
              <a:t>74% of teachers said that discussing politics or controversial issues has become ‘more difficult’ (50%) or ‘much more difficult’ (24%) in the last 2-3 years</a:t>
            </a:r>
            <a:endParaRPr sz="2000">
              <a:latin typeface="Poppins"/>
              <a:ea typeface="Poppins"/>
              <a:cs typeface="Poppins"/>
              <a:sym typeface="Poppins"/>
            </a:endParaRPr>
          </a:p>
          <a:p>
            <a:pPr marL="457200" lvl="0" indent="0" algn="l" rtl="0">
              <a:lnSpc>
                <a:spcPct val="115000"/>
              </a:lnSpc>
              <a:spcBef>
                <a:spcPts val="0"/>
              </a:spcBef>
              <a:spcAft>
                <a:spcPts val="0"/>
              </a:spcAft>
              <a:buNone/>
            </a:pPr>
            <a:endParaRPr sz="2000">
              <a:latin typeface="Poppins"/>
              <a:ea typeface="Poppins"/>
              <a:cs typeface="Poppins"/>
              <a:sym typeface="Poppins"/>
            </a:endParaRPr>
          </a:p>
          <a:p>
            <a:pPr marL="457200" lvl="0" indent="-355600" algn="l" rtl="0">
              <a:lnSpc>
                <a:spcPct val="115000"/>
              </a:lnSpc>
              <a:spcBef>
                <a:spcPts val="0"/>
              </a:spcBef>
              <a:spcAft>
                <a:spcPts val="0"/>
              </a:spcAft>
              <a:buSzPts val="2000"/>
              <a:buFont typeface="Poppins"/>
              <a:buChar char="●"/>
            </a:pPr>
            <a:r>
              <a:rPr lang="en-CA" sz="2000">
                <a:latin typeface="Poppins"/>
                <a:ea typeface="Poppins"/>
                <a:cs typeface="Poppins"/>
                <a:sym typeface="Poppins"/>
              </a:rPr>
              <a:t>26% of elementary teachers identified Andrew Tate as someone their students either follow on social media or reference in class. This number increased to 48% among teachers of intermediate grades and to 67% among high school teachers. </a:t>
            </a:r>
            <a:endParaRPr sz="2000">
              <a:latin typeface="Poppins"/>
              <a:ea typeface="Poppins"/>
              <a:cs typeface="Poppins"/>
              <a:sym typeface="Poppins"/>
            </a:endParaRPr>
          </a:p>
          <a:p>
            <a:pPr marL="457200" lvl="0" indent="0" algn="l" rtl="0">
              <a:lnSpc>
                <a:spcPct val="115000"/>
              </a:lnSpc>
              <a:spcBef>
                <a:spcPts val="0"/>
              </a:spcBef>
              <a:spcAft>
                <a:spcPts val="0"/>
              </a:spcAft>
              <a:buNone/>
            </a:pPr>
            <a:endParaRPr sz="2000">
              <a:latin typeface="Poppins"/>
              <a:ea typeface="Poppins"/>
              <a:cs typeface="Poppins"/>
              <a:sym typeface="Poppins"/>
            </a:endParaRPr>
          </a:p>
          <a:p>
            <a:pPr marL="457200" lvl="0" indent="-355600" algn="l" rtl="0">
              <a:lnSpc>
                <a:spcPct val="115000"/>
              </a:lnSpc>
              <a:spcBef>
                <a:spcPts val="0"/>
              </a:spcBef>
              <a:spcAft>
                <a:spcPts val="0"/>
              </a:spcAft>
              <a:buSzPts val="2000"/>
              <a:buFont typeface="Poppins"/>
              <a:buChar char="●"/>
            </a:pPr>
            <a:r>
              <a:rPr lang="en-CA" sz="2000">
                <a:latin typeface="Poppins"/>
                <a:ea typeface="Poppins"/>
                <a:cs typeface="Poppins"/>
                <a:sym typeface="Poppins"/>
              </a:rPr>
              <a:t>Overall, teachers feel like their school system does not prioritize classroom discussion as much as it should</a:t>
            </a:r>
            <a:endParaRPr sz="2000">
              <a:latin typeface="Poppins"/>
              <a:ea typeface="Poppins"/>
              <a:cs typeface="Poppins"/>
              <a:sym typeface="Poppins"/>
            </a:endParaRPr>
          </a:p>
        </p:txBody>
      </p:sp>
      <p:sp>
        <p:nvSpPr>
          <p:cNvPr id="123" name="Google Shape;123;p22"/>
          <p:cNvSpPr txBox="1">
            <a:spLocks noGrp="1"/>
          </p:cNvSpPr>
          <p:nvPr>
            <p:ph type="title" idx="4294967295"/>
          </p:nvPr>
        </p:nvSpPr>
        <p:spPr>
          <a:xfrm>
            <a:off x="340275" y="623277"/>
            <a:ext cx="10515600" cy="914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CA">
                <a:latin typeface="Raleway"/>
                <a:ea typeface="Raleway"/>
                <a:cs typeface="Raleway"/>
                <a:sym typeface="Raleway"/>
              </a:rPr>
              <a:t>What we’ve learned</a:t>
            </a:r>
            <a:endParaRPr>
              <a:latin typeface="Raleway"/>
              <a:ea typeface="Raleway"/>
              <a:cs typeface="Raleway"/>
              <a:sym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5"/>
          <p:cNvSpPr txBox="1"/>
          <p:nvPr/>
        </p:nvSpPr>
        <p:spPr>
          <a:xfrm>
            <a:off x="5729950" y="1754800"/>
            <a:ext cx="5550900" cy="38676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chemeClr val="dk2"/>
              </a:buClr>
              <a:buSzPts val="2800"/>
              <a:buFont typeface="Raleway"/>
              <a:buChar char="●"/>
            </a:pPr>
            <a:r>
              <a:rPr lang="en-CA" sz="2800">
                <a:solidFill>
                  <a:schemeClr val="dk2"/>
                </a:solidFill>
                <a:latin typeface="Raleway"/>
                <a:ea typeface="Raleway"/>
                <a:cs typeface="Raleway"/>
                <a:sym typeface="Raleway"/>
              </a:rPr>
              <a:t>Everyone gets 3 packs to try out with your class</a:t>
            </a:r>
            <a:endParaRPr sz="2800">
              <a:solidFill>
                <a:schemeClr val="dk2"/>
              </a:solidFill>
              <a:latin typeface="Raleway"/>
              <a:ea typeface="Raleway"/>
              <a:cs typeface="Raleway"/>
              <a:sym typeface="Raleway"/>
            </a:endParaRPr>
          </a:p>
          <a:p>
            <a:pPr marL="457200" lvl="0" indent="0" algn="l" rtl="0">
              <a:spcBef>
                <a:spcPts val="0"/>
              </a:spcBef>
              <a:spcAft>
                <a:spcPts val="0"/>
              </a:spcAft>
              <a:buNone/>
            </a:pPr>
            <a:endParaRPr sz="2800">
              <a:solidFill>
                <a:schemeClr val="dk2"/>
              </a:solidFill>
              <a:latin typeface="Raleway"/>
              <a:ea typeface="Raleway"/>
              <a:cs typeface="Raleway"/>
              <a:sym typeface="Raleway"/>
            </a:endParaRPr>
          </a:p>
          <a:p>
            <a:pPr marL="457200" lvl="0" indent="-406400" algn="l" rtl="0">
              <a:spcBef>
                <a:spcPts val="0"/>
              </a:spcBef>
              <a:spcAft>
                <a:spcPts val="0"/>
              </a:spcAft>
              <a:buClr>
                <a:schemeClr val="dk2"/>
              </a:buClr>
              <a:buSzPts val="2800"/>
              <a:buFont typeface="Raleway"/>
              <a:buChar char="●"/>
            </a:pPr>
            <a:r>
              <a:rPr lang="en-CA" sz="2800">
                <a:solidFill>
                  <a:schemeClr val="dk2"/>
                </a:solidFill>
                <a:latin typeface="Raleway"/>
                <a:ea typeface="Raleway"/>
                <a:cs typeface="Raleway"/>
                <a:sym typeface="Raleway"/>
              </a:rPr>
              <a:t>A copy of the Animal Cards activity</a:t>
            </a:r>
            <a:endParaRPr sz="2800">
              <a:solidFill>
                <a:schemeClr val="dk2"/>
              </a:solidFill>
              <a:latin typeface="Raleway"/>
              <a:ea typeface="Raleway"/>
              <a:cs typeface="Raleway"/>
              <a:sym typeface="Raleway"/>
            </a:endParaRPr>
          </a:p>
          <a:p>
            <a:pPr marL="457200" lvl="0" indent="0" algn="l" rtl="0">
              <a:spcBef>
                <a:spcPts val="0"/>
              </a:spcBef>
              <a:spcAft>
                <a:spcPts val="0"/>
              </a:spcAft>
              <a:buNone/>
            </a:pPr>
            <a:endParaRPr sz="2800">
              <a:solidFill>
                <a:schemeClr val="dk2"/>
              </a:solidFill>
              <a:latin typeface="Raleway"/>
              <a:ea typeface="Raleway"/>
              <a:cs typeface="Raleway"/>
              <a:sym typeface="Raleway"/>
            </a:endParaRPr>
          </a:p>
          <a:p>
            <a:pPr marL="457200" lvl="0" indent="-406400" algn="l" rtl="0">
              <a:spcBef>
                <a:spcPts val="0"/>
              </a:spcBef>
              <a:spcAft>
                <a:spcPts val="0"/>
              </a:spcAft>
              <a:buClr>
                <a:schemeClr val="dk2"/>
              </a:buClr>
              <a:buSzPts val="2800"/>
              <a:buFont typeface="Raleway"/>
              <a:buChar char="●"/>
            </a:pPr>
            <a:r>
              <a:rPr lang="en-CA" sz="2800">
                <a:solidFill>
                  <a:schemeClr val="dk2"/>
                </a:solidFill>
                <a:latin typeface="Raleway"/>
                <a:ea typeface="Raleway"/>
                <a:cs typeface="Raleway"/>
                <a:sym typeface="Raleway"/>
              </a:rPr>
              <a:t>Pick them up at lunch or at the end of the day</a:t>
            </a:r>
            <a:endParaRPr sz="2800">
              <a:solidFill>
                <a:schemeClr val="dk2"/>
              </a:solidFill>
              <a:latin typeface="Raleway"/>
              <a:ea typeface="Raleway"/>
              <a:cs typeface="Raleway"/>
              <a:sym typeface="Raleway"/>
            </a:endParaRPr>
          </a:p>
        </p:txBody>
      </p:sp>
      <p:pic>
        <p:nvPicPr>
          <p:cNvPr id="302" name="Google Shape;302;p45"/>
          <p:cNvPicPr preferRelativeResize="0"/>
          <p:nvPr/>
        </p:nvPicPr>
        <p:blipFill rotWithShape="1">
          <a:blip r:embed="rId3">
            <a:alphaModFix/>
          </a:blip>
          <a:srcRect l="17821" r="16827"/>
          <a:stretch/>
        </p:blipFill>
        <p:spPr>
          <a:xfrm>
            <a:off x="626700" y="891926"/>
            <a:ext cx="4440700" cy="59660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6"/>
          <p:cNvSpPr txBox="1">
            <a:spLocks noGrp="1"/>
          </p:cNvSpPr>
          <p:nvPr>
            <p:ph type="title" idx="4294967295"/>
          </p:nvPr>
        </p:nvSpPr>
        <p:spPr>
          <a:xfrm>
            <a:off x="304800" y="517525"/>
            <a:ext cx="10515600" cy="10113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latin typeface="Raleway"/>
                <a:ea typeface="Raleway"/>
                <a:cs typeface="Raleway"/>
                <a:sym typeface="Raleway"/>
              </a:rPr>
              <a:t>Additional PoliTalks Resources</a:t>
            </a:r>
            <a:endParaRPr>
              <a:latin typeface="Raleway"/>
              <a:ea typeface="Raleway"/>
              <a:cs typeface="Raleway"/>
              <a:sym typeface="Raleway"/>
            </a:endParaRPr>
          </a:p>
        </p:txBody>
      </p:sp>
      <p:sp>
        <p:nvSpPr>
          <p:cNvPr id="308" name="Google Shape;308;p46"/>
          <p:cNvSpPr txBox="1"/>
          <p:nvPr/>
        </p:nvSpPr>
        <p:spPr>
          <a:xfrm>
            <a:off x="395550" y="1793775"/>
            <a:ext cx="7964700" cy="1045200"/>
          </a:xfrm>
          <a:prstGeom prst="rect">
            <a:avLst/>
          </a:prstGeom>
          <a:noFill/>
          <a:ln>
            <a:noFill/>
          </a:ln>
        </p:spPr>
        <p:txBody>
          <a:bodyPr spcFirstLastPara="1" wrap="square" lIns="91425" tIns="91425" rIns="91425" bIns="91425" anchor="t" anchorCtr="0">
            <a:spAutoFit/>
          </a:bodyPr>
          <a:lstStyle/>
          <a:p>
            <a:pPr marL="457200" lvl="0" indent="-393700" algn="l" rtl="0">
              <a:lnSpc>
                <a:spcPct val="115000"/>
              </a:lnSpc>
              <a:spcBef>
                <a:spcPts val="0"/>
              </a:spcBef>
              <a:spcAft>
                <a:spcPts val="0"/>
              </a:spcAft>
              <a:buSzPts val="2600"/>
              <a:buFont typeface="Raleway"/>
              <a:buChar char="●"/>
            </a:pPr>
            <a:r>
              <a:rPr lang="en-CA" sz="2600">
                <a:latin typeface="Raleway"/>
                <a:ea typeface="Raleway"/>
                <a:cs typeface="Raleway"/>
                <a:sym typeface="Raleway"/>
              </a:rPr>
              <a:t>PoliTalks resources for intermediate elementary/middle school or high school</a:t>
            </a:r>
            <a:endParaRPr sz="2600">
              <a:latin typeface="Raleway"/>
              <a:ea typeface="Raleway"/>
              <a:cs typeface="Raleway"/>
              <a:sym typeface="Raleway"/>
            </a:endParaRPr>
          </a:p>
        </p:txBody>
      </p:sp>
      <p:sp>
        <p:nvSpPr>
          <p:cNvPr id="309" name="Google Shape;309;p46"/>
          <p:cNvSpPr txBox="1"/>
          <p:nvPr/>
        </p:nvSpPr>
        <p:spPr>
          <a:xfrm>
            <a:off x="593550" y="3043250"/>
            <a:ext cx="4014600" cy="2770500"/>
          </a:xfrm>
          <a:prstGeom prst="rect">
            <a:avLst/>
          </a:prstGeom>
          <a:solidFill>
            <a:srgbClr val="EAD1DC"/>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CA" sz="2400" b="1">
                <a:solidFill>
                  <a:schemeClr val="dk2"/>
                </a:solidFill>
                <a:latin typeface="Raleway"/>
                <a:ea typeface="Raleway"/>
                <a:cs typeface="Raleway"/>
                <a:sym typeface="Raleway"/>
              </a:rPr>
              <a:t>Perspectives</a:t>
            </a:r>
            <a:br>
              <a:rPr lang="en-CA" sz="2400">
                <a:solidFill>
                  <a:schemeClr val="dk2"/>
                </a:solidFill>
                <a:latin typeface="Raleway"/>
                <a:ea typeface="Raleway"/>
                <a:cs typeface="Raleway"/>
                <a:sym typeface="Raleway"/>
              </a:rPr>
            </a:br>
            <a:endParaRPr sz="2400">
              <a:solidFill>
                <a:schemeClr val="dk2"/>
              </a:solidFill>
              <a:latin typeface="Raleway"/>
              <a:ea typeface="Raleway"/>
              <a:cs typeface="Raleway"/>
              <a:sym typeface="Raleway"/>
            </a:endParaRPr>
          </a:p>
          <a:p>
            <a:pPr marL="457200" lvl="0" indent="-381000" algn="l" rtl="0">
              <a:spcBef>
                <a:spcPts val="0"/>
              </a:spcBef>
              <a:spcAft>
                <a:spcPts val="0"/>
              </a:spcAft>
              <a:buClr>
                <a:schemeClr val="dk2"/>
              </a:buClr>
              <a:buSzPts val="2400"/>
              <a:buFont typeface="Raleway"/>
              <a:buChar char="●"/>
            </a:pPr>
            <a:r>
              <a:rPr lang="en-CA" sz="2400">
                <a:solidFill>
                  <a:schemeClr val="dk2"/>
                </a:solidFill>
                <a:latin typeface="Raleway"/>
                <a:ea typeface="Raleway"/>
                <a:cs typeface="Raleway"/>
                <a:sym typeface="Raleway"/>
              </a:rPr>
              <a:t>Identities and Pluralism</a:t>
            </a:r>
            <a:endParaRPr sz="2400">
              <a:solidFill>
                <a:schemeClr val="dk2"/>
              </a:solidFill>
              <a:latin typeface="Raleway"/>
              <a:ea typeface="Raleway"/>
              <a:cs typeface="Raleway"/>
              <a:sym typeface="Raleway"/>
            </a:endParaRPr>
          </a:p>
          <a:p>
            <a:pPr marL="457200" lvl="0" indent="-381000" algn="l" rtl="0">
              <a:spcBef>
                <a:spcPts val="0"/>
              </a:spcBef>
              <a:spcAft>
                <a:spcPts val="0"/>
              </a:spcAft>
              <a:buClr>
                <a:schemeClr val="dk2"/>
              </a:buClr>
              <a:buSzPts val="2400"/>
              <a:buFont typeface="Raleway"/>
              <a:buChar char="●"/>
            </a:pPr>
            <a:r>
              <a:rPr lang="en-CA" sz="2400">
                <a:solidFill>
                  <a:schemeClr val="dk2"/>
                </a:solidFill>
                <a:latin typeface="Raleway"/>
                <a:ea typeface="Raleway"/>
                <a:cs typeface="Raleway"/>
                <a:sym typeface="Raleway"/>
              </a:rPr>
              <a:t>Perspectives and Opinions</a:t>
            </a:r>
            <a:endParaRPr sz="2400">
              <a:solidFill>
                <a:schemeClr val="dk2"/>
              </a:solidFill>
              <a:latin typeface="Raleway"/>
              <a:ea typeface="Raleway"/>
              <a:cs typeface="Raleway"/>
              <a:sym typeface="Raleway"/>
            </a:endParaRPr>
          </a:p>
          <a:p>
            <a:pPr marL="457200" lvl="0" indent="-381000" algn="l" rtl="0">
              <a:spcBef>
                <a:spcPts val="0"/>
              </a:spcBef>
              <a:spcAft>
                <a:spcPts val="0"/>
              </a:spcAft>
              <a:buClr>
                <a:schemeClr val="dk2"/>
              </a:buClr>
              <a:buSzPts val="2400"/>
              <a:buFont typeface="Raleway"/>
              <a:buChar char="●"/>
            </a:pPr>
            <a:r>
              <a:rPr lang="en-CA" sz="2400">
                <a:solidFill>
                  <a:schemeClr val="dk2"/>
                </a:solidFill>
                <a:latin typeface="Raleway"/>
                <a:ea typeface="Raleway"/>
                <a:cs typeface="Raleway"/>
                <a:sym typeface="Raleway"/>
              </a:rPr>
              <a:t>Political Ideologies</a:t>
            </a:r>
            <a:endParaRPr sz="2400">
              <a:solidFill>
                <a:schemeClr val="dk2"/>
              </a:solidFill>
              <a:latin typeface="Raleway"/>
              <a:ea typeface="Raleway"/>
              <a:cs typeface="Raleway"/>
              <a:sym typeface="Raleway"/>
            </a:endParaRPr>
          </a:p>
          <a:p>
            <a:pPr marL="457200" lvl="0" indent="-381000" algn="l" rtl="0">
              <a:spcBef>
                <a:spcPts val="0"/>
              </a:spcBef>
              <a:spcAft>
                <a:spcPts val="0"/>
              </a:spcAft>
              <a:buClr>
                <a:schemeClr val="dk2"/>
              </a:buClr>
              <a:buSzPts val="2400"/>
              <a:buFont typeface="Raleway"/>
              <a:buChar char="●"/>
            </a:pPr>
            <a:r>
              <a:rPr lang="en-CA" sz="2400">
                <a:solidFill>
                  <a:schemeClr val="dk2"/>
                </a:solidFill>
                <a:latin typeface="Raleway"/>
                <a:ea typeface="Raleway"/>
                <a:cs typeface="Raleway"/>
                <a:sym typeface="Raleway"/>
              </a:rPr>
              <a:t>Underlying Values</a:t>
            </a:r>
            <a:endParaRPr sz="2400">
              <a:solidFill>
                <a:schemeClr val="dk2"/>
              </a:solidFill>
              <a:latin typeface="Raleway"/>
              <a:ea typeface="Raleway"/>
              <a:cs typeface="Raleway"/>
              <a:sym typeface="Raleway"/>
            </a:endParaRPr>
          </a:p>
        </p:txBody>
      </p:sp>
      <p:pic>
        <p:nvPicPr>
          <p:cNvPr id="310" name="Google Shape;310;p46"/>
          <p:cNvPicPr preferRelativeResize="0"/>
          <p:nvPr/>
        </p:nvPicPr>
        <p:blipFill>
          <a:blip r:embed="rId3">
            <a:alphaModFix/>
          </a:blip>
          <a:stretch>
            <a:fillRect/>
          </a:stretch>
        </p:blipFill>
        <p:spPr>
          <a:xfrm>
            <a:off x="8754050" y="950077"/>
            <a:ext cx="2460600" cy="3197625"/>
          </a:xfrm>
          <a:prstGeom prst="rect">
            <a:avLst/>
          </a:prstGeom>
          <a:noFill/>
          <a:ln>
            <a:noFill/>
          </a:ln>
        </p:spPr>
      </p:pic>
      <p:pic>
        <p:nvPicPr>
          <p:cNvPr id="311" name="Google Shape;311;p46"/>
          <p:cNvPicPr preferRelativeResize="0"/>
          <p:nvPr/>
        </p:nvPicPr>
        <p:blipFill>
          <a:blip r:embed="rId4">
            <a:alphaModFix/>
          </a:blip>
          <a:stretch>
            <a:fillRect/>
          </a:stretch>
        </p:blipFill>
        <p:spPr>
          <a:xfrm>
            <a:off x="9472175" y="2707550"/>
            <a:ext cx="2570750" cy="3310470"/>
          </a:xfrm>
          <a:prstGeom prst="rect">
            <a:avLst/>
          </a:prstGeom>
          <a:noFill/>
          <a:ln>
            <a:noFill/>
          </a:ln>
        </p:spPr>
      </p:pic>
      <p:sp>
        <p:nvSpPr>
          <p:cNvPr id="312" name="Google Shape;312;p46"/>
          <p:cNvSpPr txBox="1"/>
          <p:nvPr/>
        </p:nvSpPr>
        <p:spPr>
          <a:xfrm>
            <a:off x="4776100" y="3043250"/>
            <a:ext cx="3810000" cy="27705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CA" sz="2400" b="1">
                <a:solidFill>
                  <a:schemeClr val="dk2"/>
                </a:solidFill>
                <a:latin typeface="Raleway"/>
                <a:ea typeface="Raleway"/>
                <a:cs typeface="Raleway"/>
                <a:sym typeface="Raleway"/>
              </a:rPr>
              <a:t>Biased Thinking</a:t>
            </a:r>
            <a:br>
              <a:rPr lang="en-CA" sz="2400">
                <a:solidFill>
                  <a:schemeClr val="dk2"/>
                </a:solidFill>
                <a:latin typeface="Raleway"/>
                <a:ea typeface="Raleway"/>
                <a:cs typeface="Raleway"/>
                <a:sym typeface="Raleway"/>
              </a:rPr>
            </a:br>
            <a:endParaRPr sz="2400">
              <a:solidFill>
                <a:schemeClr val="dk2"/>
              </a:solidFill>
              <a:latin typeface="Raleway"/>
              <a:ea typeface="Raleway"/>
              <a:cs typeface="Raleway"/>
              <a:sym typeface="Raleway"/>
            </a:endParaRPr>
          </a:p>
          <a:p>
            <a:pPr marL="457200" lvl="0" indent="-381000" algn="l" rtl="0">
              <a:spcBef>
                <a:spcPts val="0"/>
              </a:spcBef>
              <a:spcAft>
                <a:spcPts val="0"/>
              </a:spcAft>
              <a:buClr>
                <a:schemeClr val="dk2"/>
              </a:buClr>
              <a:buSzPts val="2400"/>
              <a:buFont typeface="Raleway"/>
              <a:buChar char="●"/>
            </a:pPr>
            <a:r>
              <a:rPr lang="en-CA" sz="2400">
                <a:solidFill>
                  <a:schemeClr val="dk2"/>
                </a:solidFill>
                <a:latin typeface="Raleway"/>
                <a:ea typeface="Raleway"/>
                <a:cs typeface="Raleway"/>
                <a:sym typeface="Raleway"/>
              </a:rPr>
              <a:t>Biased Thinking</a:t>
            </a:r>
            <a:endParaRPr sz="2400">
              <a:solidFill>
                <a:schemeClr val="dk2"/>
              </a:solidFill>
              <a:latin typeface="Raleway"/>
              <a:ea typeface="Raleway"/>
              <a:cs typeface="Raleway"/>
              <a:sym typeface="Raleway"/>
            </a:endParaRPr>
          </a:p>
          <a:p>
            <a:pPr marL="457200" lvl="0" indent="-381000" algn="l" rtl="0">
              <a:spcBef>
                <a:spcPts val="0"/>
              </a:spcBef>
              <a:spcAft>
                <a:spcPts val="0"/>
              </a:spcAft>
              <a:buClr>
                <a:schemeClr val="dk2"/>
              </a:buClr>
              <a:buSzPts val="2400"/>
              <a:buFont typeface="Raleway"/>
              <a:buChar char="●"/>
            </a:pPr>
            <a:r>
              <a:rPr lang="en-CA" sz="2400">
                <a:solidFill>
                  <a:schemeClr val="dk2"/>
                </a:solidFill>
                <a:latin typeface="Raleway"/>
                <a:ea typeface="Raleway"/>
                <a:cs typeface="Raleway"/>
                <a:sym typeface="Raleway"/>
              </a:rPr>
              <a:t>Confirmation Bias</a:t>
            </a:r>
            <a:endParaRPr sz="2400">
              <a:solidFill>
                <a:schemeClr val="dk2"/>
              </a:solidFill>
              <a:latin typeface="Raleway"/>
              <a:ea typeface="Raleway"/>
              <a:cs typeface="Raleway"/>
              <a:sym typeface="Raleway"/>
            </a:endParaRPr>
          </a:p>
          <a:p>
            <a:pPr marL="457200" lvl="0" indent="-381000" algn="l" rtl="0">
              <a:spcBef>
                <a:spcPts val="0"/>
              </a:spcBef>
              <a:spcAft>
                <a:spcPts val="0"/>
              </a:spcAft>
              <a:buClr>
                <a:schemeClr val="dk2"/>
              </a:buClr>
              <a:buSzPts val="2400"/>
              <a:buFont typeface="Raleway"/>
              <a:buChar char="●"/>
            </a:pPr>
            <a:r>
              <a:rPr lang="en-CA" sz="2400">
                <a:solidFill>
                  <a:schemeClr val="dk2"/>
                </a:solidFill>
                <a:latin typeface="Raleway"/>
                <a:ea typeface="Raleway"/>
                <a:cs typeface="Raleway"/>
                <a:sym typeface="Raleway"/>
              </a:rPr>
              <a:t>In-Group Bias</a:t>
            </a:r>
            <a:endParaRPr sz="2400">
              <a:solidFill>
                <a:schemeClr val="dk2"/>
              </a:solidFill>
              <a:latin typeface="Raleway"/>
              <a:ea typeface="Raleway"/>
              <a:cs typeface="Raleway"/>
              <a:sym typeface="Raleway"/>
            </a:endParaRPr>
          </a:p>
        </p:txBody>
      </p:sp>
      <p:sp>
        <p:nvSpPr>
          <p:cNvPr id="313" name="Google Shape;313;p46"/>
          <p:cNvSpPr txBox="1"/>
          <p:nvPr/>
        </p:nvSpPr>
        <p:spPr>
          <a:xfrm>
            <a:off x="593550" y="6018025"/>
            <a:ext cx="5103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3200" b="1">
                <a:latin typeface="Raleway"/>
                <a:ea typeface="Raleway"/>
                <a:cs typeface="Raleway"/>
                <a:sym typeface="Raleway"/>
              </a:rPr>
              <a:t>politalks.ca/resources</a:t>
            </a:r>
            <a:endParaRPr sz="3200" b="1">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7"/>
          <p:cNvSpPr txBox="1">
            <a:spLocks noGrp="1"/>
          </p:cNvSpPr>
          <p:nvPr>
            <p:ph type="title" idx="4294967295"/>
          </p:nvPr>
        </p:nvSpPr>
        <p:spPr>
          <a:xfrm>
            <a:off x="381000" y="517525"/>
            <a:ext cx="10515600" cy="10113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latin typeface="Raleway"/>
                <a:ea typeface="Raleway"/>
                <a:cs typeface="Raleway"/>
                <a:sym typeface="Raleway"/>
              </a:rPr>
              <a:t>Accessing Elementary Resources</a:t>
            </a:r>
            <a:endParaRPr>
              <a:latin typeface="Raleway"/>
              <a:ea typeface="Raleway"/>
              <a:cs typeface="Raleway"/>
              <a:sym typeface="Raleway"/>
            </a:endParaRPr>
          </a:p>
        </p:txBody>
      </p:sp>
      <p:sp>
        <p:nvSpPr>
          <p:cNvPr id="319" name="Google Shape;319;p47"/>
          <p:cNvSpPr txBox="1"/>
          <p:nvPr/>
        </p:nvSpPr>
        <p:spPr>
          <a:xfrm>
            <a:off x="457200" y="5686725"/>
            <a:ext cx="5103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3200" b="1">
                <a:latin typeface="Raleway"/>
                <a:ea typeface="Raleway"/>
                <a:cs typeface="Raleway"/>
                <a:sym typeface="Raleway"/>
              </a:rPr>
              <a:t>politalks.ca/elementary</a:t>
            </a:r>
            <a:endParaRPr sz="3200" b="1">
              <a:latin typeface="Raleway"/>
              <a:ea typeface="Raleway"/>
              <a:cs typeface="Raleway"/>
              <a:sym typeface="Raleway"/>
            </a:endParaRPr>
          </a:p>
        </p:txBody>
      </p:sp>
      <p:sp>
        <p:nvSpPr>
          <p:cNvPr id="320" name="Google Shape;320;p47"/>
          <p:cNvSpPr txBox="1"/>
          <p:nvPr/>
        </p:nvSpPr>
        <p:spPr>
          <a:xfrm>
            <a:off x="381000" y="2319200"/>
            <a:ext cx="6219000" cy="211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CA" sz="2600">
                <a:latin typeface="Raleway"/>
                <a:ea typeface="Raleway"/>
                <a:cs typeface="Raleway"/>
                <a:sym typeface="Raleway"/>
              </a:rPr>
              <a:t>Resources are in development, and we’d love your feedback!</a:t>
            </a:r>
            <a:endParaRPr sz="2600">
              <a:latin typeface="Raleway"/>
              <a:ea typeface="Raleway"/>
              <a:cs typeface="Raleway"/>
              <a:sym typeface="Raleway"/>
            </a:endParaRPr>
          </a:p>
          <a:p>
            <a:pPr marL="0" lvl="0" indent="0" algn="l" rtl="0">
              <a:lnSpc>
                <a:spcPct val="115000"/>
              </a:lnSpc>
              <a:spcBef>
                <a:spcPts val="1200"/>
              </a:spcBef>
              <a:spcAft>
                <a:spcPts val="1200"/>
              </a:spcAft>
              <a:buNone/>
            </a:pPr>
            <a:br>
              <a:rPr lang="en-CA" sz="2600">
                <a:latin typeface="Raleway"/>
                <a:ea typeface="Raleway"/>
                <a:cs typeface="Raleway"/>
                <a:sym typeface="Raleway"/>
              </a:rPr>
            </a:br>
            <a:r>
              <a:rPr lang="en-CA" sz="2600">
                <a:latin typeface="Raleway"/>
                <a:ea typeface="Raleway"/>
                <a:cs typeface="Raleway"/>
                <a:sym typeface="Raleway"/>
              </a:rPr>
              <a:t>We will email you with details soon!</a:t>
            </a:r>
            <a:endParaRPr sz="2600">
              <a:latin typeface="Raleway"/>
              <a:ea typeface="Raleway"/>
              <a:cs typeface="Raleway"/>
              <a:sym typeface="Raleway"/>
            </a:endParaRPr>
          </a:p>
        </p:txBody>
      </p:sp>
      <p:pic>
        <p:nvPicPr>
          <p:cNvPr id="321" name="Google Shape;321;p47"/>
          <p:cNvPicPr preferRelativeResize="0"/>
          <p:nvPr/>
        </p:nvPicPr>
        <p:blipFill>
          <a:blip r:embed="rId3">
            <a:alphaModFix/>
          </a:blip>
          <a:stretch>
            <a:fillRect/>
          </a:stretch>
        </p:blipFill>
        <p:spPr>
          <a:xfrm>
            <a:off x="6864200" y="1715200"/>
            <a:ext cx="4584743" cy="5024375"/>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48"/>
          <p:cNvPicPr preferRelativeResize="0"/>
          <p:nvPr/>
        </p:nvPicPr>
        <p:blipFill>
          <a:blip r:embed="rId3">
            <a:alphaModFix/>
          </a:blip>
          <a:stretch>
            <a:fillRect/>
          </a:stretch>
        </p:blipFill>
        <p:spPr>
          <a:xfrm>
            <a:off x="5638800" y="2361324"/>
            <a:ext cx="5905500" cy="3936049"/>
          </a:xfrm>
          <a:prstGeom prst="rect">
            <a:avLst/>
          </a:prstGeom>
          <a:noFill/>
          <a:ln>
            <a:noFill/>
          </a:ln>
        </p:spPr>
      </p:pic>
      <p:sp>
        <p:nvSpPr>
          <p:cNvPr id="327" name="Google Shape;327;p48"/>
          <p:cNvSpPr txBox="1">
            <a:spLocks noGrp="1"/>
          </p:cNvSpPr>
          <p:nvPr>
            <p:ph type="title" idx="4294967295"/>
          </p:nvPr>
        </p:nvSpPr>
        <p:spPr>
          <a:xfrm>
            <a:off x="381000" y="669925"/>
            <a:ext cx="10515600" cy="101130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r>
              <a:rPr lang="en-CA">
                <a:latin typeface="Raleway"/>
                <a:ea typeface="Raleway"/>
                <a:cs typeface="Raleway"/>
                <a:sym typeface="Raleway"/>
              </a:rPr>
              <a:t>Time for a break!</a:t>
            </a:r>
            <a:endParaRPr>
              <a:latin typeface="Raleway"/>
              <a:ea typeface="Raleway"/>
              <a:cs typeface="Raleway"/>
              <a:sym typeface="Raleway"/>
            </a:endParaRPr>
          </a:p>
        </p:txBody>
      </p:sp>
      <p:sp>
        <p:nvSpPr>
          <p:cNvPr id="328" name="Google Shape;328;p48"/>
          <p:cNvSpPr txBox="1"/>
          <p:nvPr/>
        </p:nvSpPr>
        <p:spPr>
          <a:xfrm>
            <a:off x="560550" y="3260275"/>
            <a:ext cx="4729800" cy="1475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CA" sz="3900" b="1">
                <a:latin typeface="Raleway"/>
                <a:ea typeface="Raleway"/>
                <a:cs typeface="Raleway"/>
                <a:sym typeface="Raleway"/>
              </a:rPr>
              <a:t>Next session begins at 10:05</a:t>
            </a:r>
            <a:endParaRPr sz="3900" b="1">
              <a:latin typeface="Raleway"/>
              <a:ea typeface="Raleway"/>
              <a:cs typeface="Raleway"/>
              <a:sym typeface="Ralewa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49" descr="오늘의 운동은 새롭게 만든 스트레칭 루틴입니다!!&#10;사무실에서 쉽게 따라할 수 있는 4분 스트레칭이예요&#10;Today’s workout is OFFICE stretching routines!&#10;You can do it easily in your office with only 4 minute.&#10;&#10;하루 종일 일하다 보면 온몸이 뻐근하고 지치는데요, 가끔 짬을 내서 이렇게 스트레칭 해주면 기분도 전환되고 몸에 활력이 생길꺼예요!&#10;When you spend much of time to sit on the chair at your office, you might be exhausted or feel stiff. So this stretching exercise will make you feel refresh and be full of energy !!&#10;&#10;저희 영상 따라서 스트레칭해보시고 좋은 하루 보내세요^^ (그리고 올려줬으면 하는 스트레칭 운동이 있으면 댓글로 남겨주세요)&#10;Please follow our stretching routines and have great day :) + leave the comments about any other stretching exercises that you wanna watch!&#10;&#10;* Stretching Routine&#10;1. NECK STRETCH(DOWN-UP)&#10;2. NECK STRETCH(SIDE)&#10;3. ARM STRETCH&#10;4. SHOULDER STRETCH&#10;5. TRICEPS &amp; SHOULDER STRETCH&#10;6. ADDUCTOR STRETCH &#10;7. TORSO TWIST &#10;8. HIP &amp; LOW BACK STRETCH&#10;&#10;[마이프로틴] 올블랑 전용 할인링크 (33% 추가 할인)&#10;Allblanc Link for MY PROTEIN (extra 33% D.C.)&#10;(Click)▶ http://tidd.ly/54ad296a&#10;결제 전 단계에서 아래 할인 코드를 꼭! 입력해주세요:)&#10;You should put the CODE below just before the payment&#10;※ 할인코드(CODE) : allblanc&#10;&#10;나음케어 운동소도구 특별할인 혜택(15%)&#10;* 올블랑 전용링크 : http://bit.ly/2Yss95A&#10;&#10;매주 올라오는 영상 구독하기 &#10;SUBSCRIBE FOR WEEKLY VIDEOS  ► http://bit.ly/allblanc_subs&#10;&#10;ADD US ON INSTAGRAM&#10;Ryo      ► https://www.instagram.com/coolguy_no.5&#10;Louis   ► https://www.instagram.com/louis.oh__&#10;James ► https://www.instagram.com/jw.seeeeeo&#10;Mark    ► https://www.instagram.com/nsw_91&#10;&#10;FACEBOOK: Allblanc Fit ► https://www.facebook.com/allblancfit&#10;&#10;WATCH MORE VIDEOS (PLAYLISTS)&#10;VLOGS ► https://bit.ly/2SxCREn&#10;4MIN WORKOUTS ► https://bit.ly/2EE86Ka&#10;INTENSIVE WORKOUTS ► https://bit.ly/2BUnjFe&#10;CHALLENGES ►  https://bit.ly/2T9sbAS&#10;&#10;2030 청춘남녀 오프라인 그룹 운동 올블랑핏 신청 좌표 ► https://www.allblanc.com&#10;&#10;&#10;Copyright ⓒ Allblanc TV  All Rights Reserved&#10;&#10;&#10;#오피스운동 #올블랑 #스트레칭 #유연성" title="e.42  온 몸이 정말 시원해져요 (feat. 4분 오피스 스트레칭) ㅣ4 Minute OFFICE STRETCHING(full body)">
            <a:hlinkClick r:id="rId3"/>
          </p:cNvPr>
          <p:cNvPicPr preferRelativeResize="0"/>
          <p:nvPr/>
        </p:nvPicPr>
        <p:blipFill>
          <a:blip r:embed="rId4">
            <a:alphaModFix/>
          </a:blip>
          <a:stretch>
            <a:fillRect/>
          </a:stretch>
        </p:blipFill>
        <p:spPr>
          <a:xfrm>
            <a:off x="186975" y="159025"/>
            <a:ext cx="11644275" cy="6549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fade">
                                      <p:cBhvr>
                                        <p:cTn id="7" dur="10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p:nvPr/>
        </p:nvSpPr>
        <p:spPr>
          <a:xfrm>
            <a:off x="3390850" y="1986525"/>
            <a:ext cx="8711400" cy="4338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CA" sz="3400">
                <a:solidFill>
                  <a:schemeClr val="dk2"/>
                </a:solidFill>
                <a:latin typeface="Raleway"/>
                <a:ea typeface="Raleway"/>
                <a:cs typeface="Raleway"/>
                <a:sym typeface="Raleway"/>
              </a:rPr>
              <a:t>PoliTalks supports educators in building discussion-friendly classrooms.</a:t>
            </a:r>
            <a:endParaRPr sz="3400">
              <a:solidFill>
                <a:schemeClr val="dk2"/>
              </a:solidFill>
              <a:latin typeface="Raleway"/>
              <a:ea typeface="Raleway"/>
              <a:cs typeface="Raleway"/>
              <a:sym typeface="Raleway"/>
            </a:endParaRPr>
          </a:p>
          <a:p>
            <a:pPr marL="0" marR="0" lvl="0" indent="0" algn="l" rtl="0">
              <a:lnSpc>
                <a:spcPct val="115000"/>
              </a:lnSpc>
              <a:spcBef>
                <a:spcPts val="0"/>
              </a:spcBef>
              <a:spcAft>
                <a:spcPts val="0"/>
              </a:spcAft>
              <a:buNone/>
            </a:pPr>
            <a:endParaRPr sz="3400">
              <a:solidFill>
                <a:schemeClr val="dk2"/>
              </a:solidFill>
              <a:latin typeface="Raleway"/>
              <a:ea typeface="Raleway"/>
              <a:cs typeface="Raleway"/>
              <a:sym typeface="Raleway"/>
            </a:endParaRPr>
          </a:p>
          <a:p>
            <a:pPr marL="0" marR="0" lvl="0" indent="0" algn="l" rtl="0">
              <a:lnSpc>
                <a:spcPct val="115000"/>
              </a:lnSpc>
              <a:spcBef>
                <a:spcPts val="0"/>
              </a:spcBef>
              <a:spcAft>
                <a:spcPts val="0"/>
              </a:spcAft>
              <a:buNone/>
            </a:pPr>
            <a:r>
              <a:rPr lang="en-CA" sz="3400">
                <a:solidFill>
                  <a:schemeClr val="dk2"/>
                </a:solidFill>
                <a:latin typeface="Raleway"/>
                <a:ea typeface="Raleway"/>
                <a:cs typeface="Raleway"/>
                <a:sym typeface="Raleway"/>
              </a:rPr>
              <a:t>It provides resources and activities designed to build the knowledge, attitudes, and skills students need to engage in constructive discussion </a:t>
            </a:r>
            <a:endParaRPr sz="3400">
              <a:solidFill>
                <a:schemeClr val="dk2"/>
              </a:solidFill>
              <a:latin typeface="Raleway"/>
              <a:ea typeface="Raleway"/>
              <a:cs typeface="Raleway"/>
              <a:sym typeface="Raleway"/>
            </a:endParaRPr>
          </a:p>
          <a:p>
            <a:pPr marL="0" marR="0" lvl="0" indent="0" algn="l" rtl="0">
              <a:lnSpc>
                <a:spcPct val="115000"/>
              </a:lnSpc>
              <a:spcBef>
                <a:spcPts val="0"/>
              </a:spcBef>
              <a:spcAft>
                <a:spcPts val="0"/>
              </a:spcAft>
              <a:buNone/>
            </a:pPr>
            <a:endParaRPr sz="3500">
              <a:solidFill>
                <a:schemeClr val="dk2"/>
              </a:solidFill>
              <a:latin typeface="Calibri"/>
              <a:ea typeface="Calibri"/>
              <a:cs typeface="Calibri"/>
              <a:sym typeface="Calibri"/>
            </a:endParaRPr>
          </a:p>
          <a:p>
            <a:pPr marL="0" marR="0" lvl="0" indent="0" algn="l" rtl="0">
              <a:lnSpc>
                <a:spcPct val="115000"/>
              </a:lnSpc>
              <a:spcBef>
                <a:spcPts val="0"/>
              </a:spcBef>
              <a:spcAft>
                <a:spcPts val="0"/>
              </a:spcAft>
              <a:buNone/>
            </a:pPr>
            <a:endParaRPr sz="3500" b="0" i="0" u="none" strike="noStrike" cap="none">
              <a:solidFill>
                <a:schemeClr val="dk2"/>
              </a:solidFill>
              <a:latin typeface="Arial"/>
              <a:ea typeface="Arial"/>
              <a:cs typeface="Arial"/>
              <a:sym typeface="Arial"/>
            </a:endParaRPr>
          </a:p>
        </p:txBody>
      </p:sp>
      <p:sp>
        <p:nvSpPr>
          <p:cNvPr id="129" name="Google Shape;129;p23"/>
          <p:cNvSpPr txBox="1"/>
          <p:nvPr/>
        </p:nvSpPr>
        <p:spPr>
          <a:xfrm>
            <a:off x="720975" y="2785925"/>
            <a:ext cx="20163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7800" b="1">
                <a:solidFill>
                  <a:schemeClr val="lt1"/>
                </a:solidFill>
                <a:latin typeface="Source Code Pro"/>
                <a:ea typeface="Source Code Pro"/>
                <a:cs typeface="Source Code Pro"/>
                <a:sym typeface="Source Code Pro"/>
              </a:rPr>
              <a:t>...</a:t>
            </a:r>
            <a:endParaRPr sz="7800" b="1">
              <a:solidFill>
                <a:schemeClr val="lt1"/>
              </a:solidFill>
              <a:latin typeface="Source Code Pro"/>
              <a:ea typeface="Source Code Pro"/>
              <a:cs typeface="Source Code Pro"/>
              <a:sym typeface="Source Code Pro"/>
            </a:endParaRPr>
          </a:p>
        </p:txBody>
      </p:sp>
      <p:sp>
        <p:nvSpPr>
          <p:cNvPr id="130" name="Google Shape;130;p23"/>
          <p:cNvSpPr txBox="1">
            <a:spLocks noGrp="1"/>
          </p:cNvSpPr>
          <p:nvPr>
            <p:ph type="title" idx="4294967295"/>
          </p:nvPr>
        </p:nvSpPr>
        <p:spPr>
          <a:xfrm>
            <a:off x="369725" y="530550"/>
            <a:ext cx="10515600" cy="10113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latin typeface="Raleway"/>
                <a:ea typeface="Raleway"/>
                <a:cs typeface="Raleway"/>
                <a:sym typeface="Raleway"/>
              </a:rPr>
              <a:t>Introducing PoliTalks </a:t>
            </a:r>
            <a:endParaRPr>
              <a:latin typeface="Raleway"/>
              <a:ea typeface="Raleway"/>
              <a:cs typeface="Raleway"/>
              <a:sym typeface="Raleway"/>
            </a:endParaRPr>
          </a:p>
        </p:txBody>
      </p:sp>
      <p:pic>
        <p:nvPicPr>
          <p:cNvPr id="131" name="Google Shape;131;p23"/>
          <p:cNvPicPr preferRelativeResize="0"/>
          <p:nvPr/>
        </p:nvPicPr>
        <p:blipFill>
          <a:blip r:embed="rId3">
            <a:alphaModFix/>
          </a:blip>
          <a:stretch>
            <a:fillRect/>
          </a:stretch>
        </p:blipFill>
        <p:spPr>
          <a:xfrm>
            <a:off x="576275" y="2633525"/>
            <a:ext cx="2228850" cy="2219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4"/>
          <p:cNvPicPr preferRelativeResize="0"/>
          <p:nvPr/>
        </p:nvPicPr>
        <p:blipFill rotWithShape="1">
          <a:blip r:embed="rId3">
            <a:alphaModFix/>
          </a:blip>
          <a:srcRect l="6565" r="6470"/>
          <a:stretch/>
        </p:blipFill>
        <p:spPr>
          <a:xfrm>
            <a:off x="7873050" y="1284550"/>
            <a:ext cx="4528625" cy="5207475"/>
          </a:xfrm>
          <a:prstGeom prst="rect">
            <a:avLst/>
          </a:prstGeom>
          <a:noFill/>
          <a:ln>
            <a:noFill/>
          </a:ln>
        </p:spPr>
      </p:pic>
      <p:sp>
        <p:nvSpPr>
          <p:cNvPr id="137" name="Google Shape;137;p24"/>
          <p:cNvSpPr txBox="1"/>
          <p:nvPr/>
        </p:nvSpPr>
        <p:spPr>
          <a:xfrm>
            <a:off x="79675" y="792300"/>
            <a:ext cx="79887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CA" sz="2400">
                <a:latin typeface="Raleway"/>
                <a:ea typeface="Raleway"/>
                <a:cs typeface="Raleway"/>
                <a:sym typeface="Raleway"/>
              </a:rPr>
              <a:t>What is a </a:t>
            </a:r>
            <a:r>
              <a:rPr lang="en-CA" sz="2400" b="1">
                <a:latin typeface="Raleway"/>
                <a:ea typeface="Raleway"/>
                <a:cs typeface="Raleway"/>
                <a:sym typeface="Raleway"/>
              </a:rPr>
              <a:t>discussion-friendly classroom</a:t>
            </a:r>
            <a:r>
              <a:rPr lang="en-CA" sz="2400">
                <a:latin typeface="Raleway"/>
                <a:ea typeface="Raleway"/>
                <a:cs typeface="Raleway"/>
                <a:sym typeface="Raleway"/>
              </a:rPr>
              <a:t>?</a:t>
            </a:r>
            <a:endParaRPr sz="2700">
              <a:latin typeface="Calibri"/>
              <a:ea typeface="Calibri"/>
              <a:cs typeface="Calibri"/>
              <a:sym typeface="Calibri"/>
            </a:endParaRPr>
          </a:p>
        </p:txBody>
      </p:sp>
      <p:sp>
        <p:nvSpPr>
          <p:cNvPr id="138" name="Google Shape;138;p24"/>
          <p:cNvSpPr txBox="1"/>
          <p:nvPr/>
        </p:nvSpPr>
        <p:spPr>
          <a:xfrm>
            <a:off x="242500" y="1270200"/>
            <a:ext cx="7548000" cy="1828500"/>
          </a:xfrm>
          <a:prstGeom prst="rect">
            <a:avLst/>
          </a:prstGeom>
          <a:noFill/>
          <a:ln>
            <a:noFill/>
          </a:ln>
        </p:spPr>
        <p:txBody>
          <a:bodyPr spcFirstLastPara="1" wrap="square" lIns="91425" tIns="91425" rIns="91425" bIns="91425" anchor="t" anchorCtr="0">
            <a:spAutoFit/>
          </a:bodyPr>
          <a:lstStyle/>
          <a:p>
            <a:pPr marL="914400" lvl="0" indent="-381000" algn="l" rtl="0">
              <a:lnSpc>
                <a:spcPct val="115000"/>
              </a:lnSpc>
              <a:spcBef>
                <a:spcPts val="0"/>
              </a:spcBef>
              <a:spcAft>
                <a:spcPts val="0"/>
              </a:spcAft>
              <a:buSzPts val="2400"/>
              <a:buFont typeface="Raleway"/>
              <a:buChar char="●"/>
            </a:pPr>
            <a:r>
              <a:rPr lang="en-CA" sz="2400">
                <a:latin typeface="Raleway"/>
                <a:ea typeface="Raleway"/>
                <a:cs typeface="Raleway"/>
                <a:sym typeface="Raleway"/>
              </a:rPr>
              <a:t>Students raise questions and express their opinions in order to engage meaningfully</a:t>
            </a:r>
            <a:endParaRPr sz="2400">
              <a:latin typeface="Raleway"/>
              <a:ea typeface="Raleway"/>
              <a:cs typeface="Raleway"/>
              <a:sym typeface="Raleway"/>
            </a:endParaRPr>
          </a:p>
          <a:p>
            <a:pPr marL="914400" lvl="0" indent="-381000" algn="l" rtl="0">
              <a:lnSpc>
                <a:spcPct val="115000"/>
              </a:lnSpc>
              <a:spcBef>
                <a:spcPts val="0"/>
              </a:spcBef>
              <a:spcAft>
                <a:spcPts val="0"/>
              </a:spcAft>
              <a:buSzPts val="2400"/>
              <a:buFont typeface="Raleway"/>
              <a:buChar char="●"/>
            </a:pPr>
            <a:r>
              <a:rPr lang="en-CA" sz="2400">
                <a:latin typeface="Raleway"/>
                <a:ea typeface="Raleway"/>
                <a:cs typeface="Raleway"/>
                <a:sym typeface="Raleway"/>
              </a:rPr>
              <a:t>Students respect one another and listen actively</a:t>
            </a:r>
            <a:endParaRPr/>
          </a:p>
        </p:txBody>
      </p:sp>
      <p:sp>
        <p:nvSpPr>
          <p:cNvPr id="139" name="Google Shape;139;p24"/>
          <p:cNvSpPr txBox="1"/>
          <p:nvPr/>
        </p:nvSpPr>
        <p:spPr>
          <a:xfrm>
            <a:off x="242500" y="3330000"/>
            <a:ext cx="77226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CA" sz="2400">
                <a:latin typeface="Raleway"/>
                <a:ea typeface="Raleway"/>
                <a:cs typeface="Raleway"/>
                <a:sym typeface="Raleway"/>
              </a:rPr>
              <a:t>What is a </a:t>
            </a:r>
            <a:r>
              <a:rPr lang="en-CA" sz="2400" b="1">
                <a:latin typeface="Raleway"/>
                <a:ea typeface="Raleway"/>
                <a:cs typeface="Raleway"/>
                <a:sym typeface="Raleway"/>
              </a:rPr>
              <a:t>constructive discussion</a:t>
            </a:r>
            <a:r>
              <a:rPr lang="en-CA" sz="2400">
                <a:latin typeface="Raleway"/>
                <a:ea typeface="Raleway"/>
                <a:cs typeface="Raleway"/>
                <a:sym typeface="Raleway"/>
              </a:rPr>
              <a:t>?</a:t>
            </a:r>
            <a:endParaRPr sz="2400">
              <a:latin typeface="Raleway"/>
              <a:ea typeface="Raleway"/>
              <a:cs typeface="Raleway"/>
              <a:sym typeface="Raleway"/>
            </a:endParaRPr>
          </a:p>
        </p:txBody>
      </p:sp>
      <p:sp>
        <p:nvSpPr>
          <p:cNvPr id="140" name="Google Shape;140;p24"/>
          <p:cNvSpPr txBox="1"/>
          <p:nvPr/>
        </p:nvSpPr>
        <p:spPr>
          <a:xfrm>
            <a:off x="242500" y="3807900"/>
            <a:ext cx="7630500" cy="2253300"/>
          </a:xfrm>
          <a:prstGeom prst="rect">
            <a:avLst/>
          </a:prstGeom>
          <a:noFill/>
          <a:ln>
            <a:noFill/>
          </a:ln>
        </p:spPr>
        <p:txBody>
          <a:bodyPr spcFirstLastPara="1" wrap="square" lIns="91425" tIns="91425" rIns="91425" bIns="91425" anchor="t" anchorCtr="0">
            <a:spAutoFit/>
          </a:bodyPr>
          <a:lstStyle/>
          <a:p>
            <a:pPr marL="914400" lvl="0" indent="-381000" algn="l" rtl="0">
              <a:lnSpc>
                <a:spcPct val="115000"/>
              </a:lnSpc>
              <a:spcBef>
                <a:spcPts val="0"/>
              </a:spcBef>
              <a:spcAft>
                <a:spcPts val="0"/>
              </a:spcAft>
              <a:buSzPts val="2400"/>
              <a:buFont typeface="Raleway"/>
              <a:buChar char="●"/>
            </a:pPr>
            <a:r>
              <a:rPr lang="en-CA" sz="2400">
                <a:latin typeface="Raleway"/>
                <a:ea typeface="Raleway"/>
                <a:cs typeface="Raleway"/>
                <a:sym typeface="Raleway"/>
              </a:rPr>
              <a:t>Prioritizes understanding over resolution - we don’t have to agree</a:t>
            </a:r>
            <a:endParaRPr sz="2400">
              <a:latin typeface="Raleway"/>
              <a:ea typeface="Raleway"/>
              <a:cs typeface="Raleway"/>
              <a:sym typeface="Raleway"/>
            </a:endParaRPr>
          </a:p>
          <a:p>
            <a:pPr marL="914400" lvl="0" indent="-381000" algn="l" rtl="0">
              <a:lnSpc>
                <a:spcPct val="115000"/>
              </a:lnSpc>
              <a:spcBef>
                <a:spcPts val="0"/>
              </a:spcBef>
              <a:spcAft>
                <a:spcPts val="0"/>
              </a:spcAft>
              <a:buSzPts val="2400"/>
              <a:buFont typeface="Raleway"/>
              <a:buChar char="●"/>
            </a:pPr>
            <a:r>
              <a:rPr lang="en-CA" sz="2400">
                <a:latin typeface="Raleway"/>
                <a:ea typeface="Raleway"/>
                <a:cs typeface="Raleway"/>
                <a:sym typeface="Raleway"/>
              </a:rPr>
              <a:t>Not a debate - take “winning” off the table</a:t>
            </a:r>
            <a:endParaRPr sz="2400">
              <a:latin typeface="Raleway"/>
              <a:ea typeface="Raleway"/>
              <a:cs typeface="Raleway"/>
              <a:sym typeface="Raleway"/>
            </a:endParaRPr>
          </a:p>
          <a:p>
            <a:pPr marL="914400" lvl="0" indent="-381000" algn="l" rtl="0">
              <a:lnSpc>
                <a:spcPct val="115000"/>
              </a:lnSpc>
              <a:spcBef>
                <a:spcPts val="0"/>
              </a:spcBef>
              <a:spcAft>
                <a:spcPts val="0"/>
              </a:spcAft>
              <a:buSzPts val="2400"/>
              <a:buFont typeface="Raleway"/>
              <a:buChar char="●"/>
            </a:pPr>
            <a:r>
              <a:rPr lang="en-CA" sz="2400">
                <a:latin typeface="Raleway"/>
                <a:ea typeface="Raleway"/>
                <a:cs typeface="Raleway"/>
                <a:sym typeface="Raleway"/>
              </a:rPr>
              <a:t>Learning about others’ perspectives and gaining a deeper understanding of an issue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idx="4294967295"/>
          </p:nvPr>
        </p:nvSpPr>
        <p:spPr>
          <a:xfrm>
            <a:off x="486825" y="251750"/>
            <a:ext cx="10515600" cy="1325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latin typeface="Raleway"/>
                <a:ea typeface="Raleway"/>
                <a:cs typeface="Raleway"/>
                <a:sym typeface="Raleway"/>
              </a:rPr>
              <a:t>Politics in the Classroom</a:t>
            </a:r>
            <a:endParaRPr>
              <a:latin typeface="Raleway"/>
              <a:ea typeface="Raleway"/>
              <a:cs typeface="Raleway"/>
              <a:sym typeface="Raleway"/>
            </a:endParaRPr>
          </a:p>
        </p:txBody>
      </p:sp>
      <p:sp>
        <p:nvSpPr>
          <p:cNvPr id="146" name="Google Shape;146;p25"/>
          <p:cNvSpPr txBox="1">
            <a:spLocks noGrp="1"/>
          </p:cNvSpPr>
          <p:nvPr>
            <p:ph type="body" idx="4294967295"/>
          </p:nvPr>
        </p:nvSpPr>
        <p:spPr>
          <a:xfrm>
            <a:off x="486825" y="1791575"/>
            <a:ext cx="8362200" cy="4090500"/>
          </a:xfrm>
          <a:prstGeom prst="rect">
            <a:avLst/>
          </a:prstGeom>
        </p:spPr>
        <p:txBody>
          <a:bodyPr spcFirstLastPara="1" wrap="square" lIns="121900" tIns="121900" rIns="121900" bIns="121900" anchor="t" anchorCtr="0">
            <a:normAutofit lnSpcReduction="10000"/>
          </a:bodyPr>
          <a:lstStyle/>
          <a:p>
            <a:pPr marL="457200" lvl="0" indent="-381000" algn="l" rtl="0">
              <a:spcBef>
                <a:spcPts val="0"/>
              </a:spcBef>
              <a:spcAft>
                <a:spcPts val="0"/>
              </a:spcAft>
              <a:buSzPts val="2400"/>
              <a:buFont typeface="Raleway"/>
              <a:buChar char="●"/>
            </a:pPr>
            <a:r>
              <a:rPr lang="en-CA">
                <a:latin typeface="Raleway"/>
                <a:ea typeface="Raleway"/>
                <a:cs typeface="Raleway"/>
                <a:sym typeface="Raleway"/>
              </a:rPr>
              <a:t>There’s lots happening in the world that students want to discuss, but it’s not always easy to know how to address controversial issues</a:t>
            </a:r>
            <a:br>
              <a:rPr lang="en-CA">
                <a:latin typeface="Raleway"/>
                <a:ea typeface="Raleway"/>
                <a:cs typeface="Raleway"/>
                <a:sym typeface="Raleway"/>
              </a:rPr>
            </a:br>
            <a:endParaRPr>
              <a:latin typeface="Raleway"/>
              <a:ea typeface="Raleway"/>
              <a:cs typeface="Raleway"/>
              <a:sym typeface="Raleway"/>
            </a:endParaRPr>
          </a:p>
          <a:p>
            <a:pPr marL="457200" lvl="0" indent="-381000" algn="l" rtl="0">
              <a:spcBef>
                <a:spcPts val="0"/>
              </a:spcBef>
              <a:spcAft>
                <a:spcPts val="0"/>
              </a:spcAft>
              <a:buSzPts val="2400"/>
              <a:buFont typeface="Raleway"/>
              <a:buChar char="●"/>
            </a:pPr>
            <a:r>
              <a:rPr lang="en-CA">
                <a:latin typeface="Raleway"/>
                <a:ea typeface="Raleway"/>
                <a:cs typeface="Raleway"/>
                <a:sym typeface="Raleway"/>
              </a:rPr>
              <a:t>Teachers can feel apprehensive about discussing politics in the classroom</a:t>
            </a:r>
            <a:br>
              <a:rPr lang="en-CA">
                <a:latin typeface="Raleway"/>
                <a:ea typeface="Raleway"/>
                <a:cs typeface="Raleway"/>
                <a:sym typeface="Raleway"/>
              </a:rPr>
            </a:br>
            <a:endParaRPr>
              <a:latin typeface="Raleway"/>
              <a:ea typeface="Raleway"/>
              <a:cs typeface="Raleway"/>
              <a:sym typeface="Raleway"/>
            </a:endParaRPr>
          </a:p>
          <a:p>
            <a:pPr marL="457200" lvl="0" indent="-381000" algn="l" rtl="0">
              <a:spcBef>
                <a:spcPts val="0"/>
              </a:spcBef>
              <a:spcAft>
                <a:spcPts val="0"/>
              </a:spcAft>
              <a:buSzPts val="2400"/>
              <a:buFont typeface="Raleway"/>
              <a:buChar char="●"/>
            </a:pPr>
            <a:r>
              <a:rPr lang="en-CA">
                <a:latin typeface="Raleway"/>
                <a:ea typeface="Raleway"/>
                <a:cs typeface="Raleway"/>
                <a:sym typeface="Raleway"/>
              </a:rPr>
              <a:t>Real benefits to bringing political issues into the classroom and providing an opportunity for students to develop discussion skills</a:t>
            </a:r>
            <a:endParaRPr baseline="30000">
              <a:latin typeface="Raleway"/>
              <a:ea typeface="Raleway"/>
              <a:cs typeface="Raleway"/>
              <a:sym typeface="Raleway"/>
            </a:endParaRPr>
          </a:p>
        </p:txBody>
      </p:sp>
      <p:pic>
        <p:nvPicPr>
          <p:cNvPr id="147" name="Google Shape;147;p25"/>
          <p:cNvPicPr preferRelativeResize="0"/>
          <p:nvPr/>
        </p:nvPicPr>
        <p:blipFill>
          <a:blip r:embed="rId3">
            <a:alphaModFix/>
          </a:blip>
          <a:stretch>
            <a:fillRect/>
          </a:stretch>
        </p:blipFill>
        <p:spPr>
          <a:xfrm>
            <a:off x="9217550" y="1626575"/>
            <a:ext cx="2729900" cy="45698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7"/>
          <p:cNvPicPr preferRelativeResize="0"/>
          <p:nvPr/>
        </p:nvPicPr>
        <p:blipFill>
          <a:blip r:embed="rId3">
            <a:alphaModFix/>
          </a:blip>
          <a:stretch>
            <a:fillRect/>
          </a:stretch>
        </p:blipFill>
        <p:spPr>
          <a:xfrm>
            <a:off x="6614225" y="3326725"/>
            <a:ext cx="5645952" cy="3763049"/>
          </a:xfrm>
          <a:prstGeom prst="rect">
            <a:avLst/>
          </a:prstGeom>
          <a:noFill/>
          <a:ln>
            <a:noFill/>
          </a:ln>
        </p:spPr>
      </p:pic>
      <p:sp>
        <p:nvSpPr>
          <p:cNvPr id="162" name="Google Shape;162;p27"/>
          <p:cNvSpPr txBox="1">
            <a:spLocks noGrp="1"/>
          </p:cNvSpPr>
          <p:nvPr>
            <p:ph type="title" idx="4294967295"/>
          </p:nvPr>
        </p:nvSpPr>
        <p:spPr>
          <a:xfrm>
            <a:off x="444025" y="380000"/>
            <a:ext cx="10515600" cy="9732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latin typeface="Raleway"/>
                <a:ea typeface="Raleway"/>
                <a:cs typeface="Raleway"/>
                <a:sym typeface="Raleway"/>
              </a:rPr>
              <a:t>Benefits of Classroom Discussion </a:t>
            </a:r>
            <a:endParaRPr>
              <a:latin typeface="Raleway"/>
              <a:ea typeface="Raleway"/>
              <a:cs typeface="Raleway"/>
              <a:sym typeface="Raleway"/>
            </a:endParaRPr>
          </a:p>
        </p:txBody>
      </p:sp>
      <p:sp>
        <p:nvSpPr>
          <p:cNvPr id="163" name="Google Shape;163;p27"/>
          <p:cNvSpPr txBox="1"/>
          <p:nvPr/>
        </p:nvSpPr>
        <p:spPr>
          <a:xfrm>
            <a:off x="447800" y="1408000"/>
            <a:ext cx="11004900" cy="4629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CA" sz="2200">
                <a:latin typeface="Raleway"/>
                <a:ea typeface="Raleway"/>
                <a:cs typeface="Raleway"/>
                <a:sym typeface="Raleway"/>
              </a:rPr>
              <a:t>Students who participate in discussions of controversial political issues in classes:</a:t>
            </a:r>
            <a:endParaRPr sz="2200">
              <a:latin typeface="Raleway"/>
              <a:ea typeface="Raleway"/>
              <a:cs typeface="Raleway"/>
              <a:sym typeface="Raleway"/>
            </a:endParaRPr>
          </a:p>
          <a:p>
            <a:pPr marL="0" lvl="0" indent="0" algn="l" rtl="0">
              <a:lnSpc>
                <a:spcPct val="115000"/>
              </a:lnSpc>
              <a:spcBef>
                <a:spcPts val="0"/>
              </a:spcBef>
              <a:spcAft>
                <a:spcPts val="0"/>
              </a:spcAft>
              <a:buNone/>
            </a:pPr>
            <a:endParaRPr sz="1200">
              <a:latin typeface="Raleway"/>
              <a:ea typeface="Raleway"/>
              <a:cs typeface="Raleway"/>
              <a:sym typeface="Raleway"/>
            </a:endParaRPr>
          </a:p>
          <a:p>
            <a:pPr marL="457200" lvl="0" indent="-368300" algn="l" rtl="0">
              <a:lnSpc>
                <a:spcPct val="115000"/>
              </a:lnSpc>
              <a:spcBef>
                <a:spcPts val="0"/>
              </a:spcBef>
              <a:spcAft>
                <a:spcPts val="0"/>
              </a:spcAft>
              <a:buSzPts val="2200"/>
              <a:buFont typeface="Raleway"/>
              <a:buChar char="●"/>
            </a:pPr>
            <a:r>
              <a:rPr lang="en-CA" sz="2200">
                <a:latin typeface="Raleway"/>
                <a:ea typeface="Raleway"/>
                <a:cs typeface="Raleway"/>
                <a:sym typeface="Raleway"/>
              </a:rPr>
              <a:t>Are more engaged in the class</a:t>
            </a:r>
            <a:endParaRPr sz="2200">
              <a:latin typeface="Raleway"/>
              <a:ea typeface="Raleway"/>
              <a:cs typeface="Raleway"/>
              <a:sym typeface="Raleway"/>
            </a:endParaRPr>
          </a:p>
          <a:p>
            <a:pPr marL="457200" lvl="0" indent="-368300" algn="l" rtl="0">
              <a:lnSpc>
                <a:spcPct val="115000"/>
              </a:lnSpc>
              <a:spcBef>
                <a:spcPts val="0"/>
              </a:spcBef>
              <a:spcAft>
                <a:spcPts val="0"/>
              </a:spcAft>
              <a:buSzPts val="2200"/>
              <a:buFont typeface="Raleway"/>
              <a:buChar char="●"/>
            </a:pPr>
            <a:r>
              <a:rPr lang="en-CA" sz="2200">
                <a:latin typeface="Raleway"/>
                <a:ea typeface="Raleway"/>
                <a:cs typeface="Raleway"/>
                <a:sym typeface="Raleway"/>
              </a:rPr>
              <a:t>Become more confident in their ability to participate in discussions</a:t>
            </a:r>
            <a:endParaRPr sz="2200">
              <a:latin typeface="Raleway"/>
              <a:ea typeface="Raleway"/>
              <a:cs typeface="Raleway"/>
              <a:sym typeface="Raleway"/>
            </a:endParaRPr>
          </a:p>
          <a:p>
            <a:pPr marL="457200" lvl="0" indent="-368300" algn="l" rtl="0">
              <a:lnSpc>
                <a:spcPct val="115000"/>
              </a:lnSpc>
              <a:spcBef>
                <a:spcPts val="0"/>
              </a:spcBef>
              <a:spcAft>
                <a:spcPts val="0"/>
              </a:spcAft>
              <a:buSzPts val="2200"/>
              <a:buFont typeface="Raleway"/>
              <a:buChar char="●"/>
            </a:pPr>
            <a:r>
              <a:rPr lang="en-CA" sz="2200">
                <a:latin typeface="Raleway"/>
                <a:ea typeface="Raleway"/>
                <a:cs typeface="Raleway"/>
                <a:sym typeface="Raleway"/>
              </a:rPr>
              <a:t>Demonstrate increased political knowledge</a:t>
            </a:r>
            <a:endParaRPr sz="2200">
              <a:latin typeface="Raleway"/>
              <a:ea typeface="Raleway"/>
              <a:cs typeface="Raleway"/>
              <a:sym typeface="Raleway"/>
            </a:endParaRPr>
          </a:p>
          <a:p>
            <a:pPr marL="457200" lvl="0" indent="-368300" algn="l" rtl="0">
              <a:lnSpc>
                <a:spcPct val="115000"/>
              </a:lnSpc>
              <a:spcBef>
                <a:spcPts val="0"/>
              </a:spcBef>
              <a:spcAft>
                <a:spcPts val="0"/>
              </a:spcAft>
              <a:buSzPts val="2200"/>
              <a:buFont typeface="Raleway"/>
              <a:buChar char="●"/>
            </a:pPr>
            <a:r>
              <a:rPr lang="en-CA" sz="2200">
                <a:latin typeface="Raleway"/>
                <a:ea typeface="Raleway"/>
                <a:cs typeface="Raleway"/>
                <a:sym typeface="Raleway"/>
              </a:rPr>
              <a:t>Express more interest in politics</a:t>
            </a:r>
            <a:endParaRPr sz="2200">
              <a:latin typeface="Raleway"/>
              <a:ea typeface="Raleway"/>
              <a:cs typeface="Raleway"/>
              <a:sym typeface="Raleway"/>
            </a:endParaRPr>
          </a:p>
          <a:p>
            <a:pPr marL="457200" lvl="0" indent="-368300" algn="l" rtl="0">
              <a:lnSpc>
                <a:spcPct val="115000"/>
              </a:lnSpc>
              <a:spcBef>
                <a:spcPts val="0"/>
              </a:spcBef>
              <a:spcAft>
                <a:spcPts val="0"/>
              </a:spcAft>
              <a:buSzPts val="2200"/>
              <a:buFont typeface="Raleway"/>
              <a:buChar char="●"/>
            </a:pPr>
            <a:r>
              <a:rPr lang="en-CA" sz="2200">
                <a:latin typeface="Raleway"/>
                <a:ea typeface="Raleway"/>
                <a:cs typeface="Raleway"/>
                <a:sym typeface="Raleway"/>
              </a:rPr>
              <a:t>Follow the news more regularly</a:t>
            </a:r>
            <a:endParaRPr sz="2200">
              <a:latin typeface="Raleway"/>
              <a:ea typeface="Raleway"/>
              <a:cs typeface="Raleway"/>
              <a:sym typeface="Raleway"/>
            </a:endParaRPr>
          </a:p>
          <a:p>
            <a:pPr marL="457200" lvl="0" indent="-368300" algn="l" rtl="0">
              <a:lnSpc>
                <a:spcPct val="115000"/>
              </a:lnSpc>
              <a:spcBef>
                <a:spcPts val="0"/>
              </a:spcBef>
              <a:spcAft>
                <a:spcPts val="0"/>
              </a:spcAft>
              <a:buSzPts val="2200"/>
              <a:buFont typeface="Raleway"/>
              <a:buChar char="●"/>
            </a:pPr>
            <a:r>
              <a:rPr lang="en-CA" sz="2200">
                <a:latin typeface="Raleway"/>
                <a:ea typeface="Raleway"/>
                <a:cs typeface="Raleway"/>
                <a:sym typeface="Raleway"/>
              </a:rPr>
              <a:t>Are more likely to engage in political </a:t>
            </a:r>
            <a:br>
              <a:rPr lang="en-CA" sz="2200">
                <a:latin typeface="Raleway"/>
                <a:ea typeface="Raleway"/>
                <a:cs typeface="Raleway"/>
                <a:sym typeface="Raleway"/>
              </a:rPr>
            </a:br>
            <a:r>
              <a:rPr lang="en-CA" sz="2200">
                <a:latin typeface="Raleway"/>
                <a:ea typeface="Raleway"/>
                <a:cs typeface="Raleway"/>
                <a:sym typeface="Raleway"/>
              </a:rPr>
              <a:t>discussions with those who have different </a:t>
            </a:r>
            <a:br>
              <a:rPr lang="en-CA" sz="2200">
                <a:latin typeface="Raleway"/>
                <a:ea typeface="Raleway"/>
                <a:cs typeface="Raleway"/>
                <a:sym typeface="Raleway"/>
              </a:rPr>
            </a:br>
            <a:r>
              <a:rPr lang="en-CA" sz="2200">
                <a:latin typeface="Raleway"/>
                <a:ea typeface="Raleway"/>
                <a:cs typeface="Raleway"/>
                <a:sym typeface="Raleway"/>
              </a:rPr>
              <a:t>ideologies</a:t>
            </a:r>
            <a:endParaRPr sz="2200">
              <a:latin typeface="Raleway"/>
              <a:ea typeface="Raleway"/>
              <a:cs typeface="Raleway"/>
              <a:sym typeface="Raleway"/>
            </a:endParaRPr>
          </a:p>
          <a:p>
            <a:pPr marL="457200" lvl="0" indent="-368300" algn="l" rtl="0">
              <a:lnSpc>
                <a:spcPct val="115000"/>
              </a:lnSpc>
              <a:spcBef>
                <a:spcPts val="0"/>
              </a:spcBef>
              <a:spcAft>
                <a:spcPts val="0"/>
              </a:spcAft>
              <a:buSzPts val="2200"/>
              <a:buFont typeface="Raleway"/>
              <a:buChar char="●"/>
            </a:pPr>
            <a:r>
              <a:rPr lang="en-CA" sz="2200">
                <a:latin typeface="Raleway"/>
                <a:ea typeface="Raleway"/>
                <a:cs typeface="Raleway"/>
                <a:sym typeface="Raleway"/>
              </a:rPr>
              <a:t>Are more interested in listening to different </a:t>
            </a:r>
            <a:br>
              <a:rPr lang="en-CA" sz="2200">
                <a:latin typeface="Raleway"/>
                <a:ea typeface="Raleway"/>
                <a:cs typeface="Raleway"/>
                <a:sym typeface="Raleway"/>
              </a:rPr>
            </a:br>
            <a:r>
              <a:rPr lang="en-CA" sz="2200">
                <a:latin typeface="Raleway"/>
                <a:ea typeface="Raleway"/>
                <a:cs typeface="Raleway"/>
                <a:sym typeface="Raleway"/>
              </a:rPr>
              <a:t>opinions</a:t>
            </a:r>
            <a:endParaRPr sz="2200">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idx="4294967295"/>
          </p:nvPr>
        </p:nvSpPr>
        <p:spPr>
          <a:xfrm>
            <a:off x="5745450" y="501950"/>
            <a:ext cx="4678200" cy="99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55000"/>
              <a:buFont typeface="Arial"/>
              <a:buNone/>
            </a:pPr>
            <a:endParaRPr/>
          </a:p>
          <a:p>
            <a:pPr marL="0" lvl="0" indent="0" algn="l" rtl="0">
              <a:lnSpc>
                <a:spcPct val="100000"/>
              </a:lnSpc>
              <a:spcBef>
                <a:spcPts val="0"/>
              </a:spcBef>
              <a:spcAft>
                <a:spcPts val="0"/>
              </a:spcAft>
              <a:buClr>
                <a:schemeClr val="dk1"/>
              </a:buClr>
              <a:buSzPct val="37931"/>
              <a:buFont typeface="Arial"/>
              <a:buNone/>
            </a:pPr>
            <a:r>
              <a:rPr lang="en-CA">
                <a:latin typeface="Raleway"/>
                <a:ea typeface="Raleway"/>
                <a:cs typeface="Raleway"/>
                <a:sym typeface="Raleway"/>
              </a:rPr>
              <a:t>Discussion Guide</a:t>
            </a:r>
            <a:endParaRPr sz="5800">
              <a:latin typeface="Raleway"/>
              <a:ea typeface="Raleway"/>
              <a:cs typeface="Raleway"/>
              <a:sym typeface="Raleway"/>
            </a:endParaRPr>
          </a:p>
        </p:txBody>
      </p:sp>
      <p:sp>
        <p:nvSpPr>
          <p:cNvPr id="169" name="Google Shape;169;p28"/>
          <p:cNvSpPr/>
          <p:nvPr/>
        </p:nvSpPr>
        <p:spPr>
          <a:xfrm>
            <a:off x="5174700" y="3184625"/>
            <a:ext cx="3289500" cy="5853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CA" sz="2800" b="1">
                <a:solidFill>
                  <a:schemeClr val="lt1"/>
                </a:solidFill>
                <a:latin typeface="Calibri"/>
                <a:ea typeface="Calibri"/>
                <a:cs typeface="Calibri"/>
                <a:sym typeface="Calibri"/>
              </a:rPr>
              <a:t>Table of Contents image here</a:t>
            </a:r>
            <a:endParaRPr sz="2800" b="1" i="0" u="none" strike="noStrike" cap="none">
              <a:solidFill>
                <a:schemeClr val="lt1"/>
              </a:solidFill>
            </a:endParaRPr>
          </a:p>
        </p:txBody>
      </p:sp>
      <p:sp>
        <p:nvSpPr>
          <p:cNvPr id="170" name="Google Shape;170;p28"/>
          <p:cNvSpPr/>
          <p:nvPr/>
        </p:nvSpPr>
        <p:spPr>
          <a:xfrm>
            <a:off x="878475" y="3450450"/>
            <a:ext cx="3289500" cy="5853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CA" sz="2800" b="1">
                <a:solidFill>
                  <a:schemeClr val="lt1"/>
                </a:solidFill>
                <a:latin typeface="Calibri"/>
                <a:ea typeface="Calibri"/>
                <a:cs typeface="Calibri"/>
                <a:sym typeface="Calibri"/>
              </a:rPr>
              <a:t>Cover image TK</a:t>
            </a:r>
            <a:endParaRPr sz="2800" b="1" i="0" u="none" strike="noStrike" cap="none">
              <a:solidFill>
                <a:schemeClr val="lt1"/>
              </a:solidFill>
            </a:endParaRPr>
          </a:p>
        </p:txBody>
      </p:sp>
      <p:sp>
        <p:nvSpPr>
          <p:cNvPr id="171" name="Google Shape;171;p28"/>
          <p:cNvSpPr txBox="1"/>
          <p:nvPr/>
        </p:nvSpPr>
        <p:spPr>
          <a:xfrm>
            <a:off x="5630150" y="1972950"/>
            <a:ext cx="5975700" cy="35403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SzPts val="2100"/>
              <a:buFont typeface="Raleway"/>
              <a:buChar char="●"/>
            </a:pPr>
            <a:r>
              <a:rPr lang="en-CA" sz="2100">
                <a:latin typeface="Raleway"/>
                <a:ea typeface="Raleway"/>
                <a:cs typeface="Raleway"/>
                <a:sym typeface="Raleway"/>
              </a:rPr>
              <a:t>Guiding Principles</a:t>
            </a:r>
            <a:br>
              <a:rPr lang="en-CA" sz="2100">
                <a:latin typeface="Raleway"/>
                <a:ea typeface="Raleway"/>
                <a:cs typeface="Raleway"/>
                <a:sym typeface="Raleway"/>
              </a:rPr>
            </a:br>
            <a:endParaRPr sz="1000">
              <a:latin typeface="Raleway"/>
              <a:ea typeface="Raleway"/>
              <a:cs typeface="Raleway"/>
              <a:sym typeface="Raleway"/>
            </a:endParaRPr>
          </a:p>
          <a:p>
            <a:pPr marL="457200" lvl="0" indent="-361950" algn="l" rtl="0">
              <a:spcBef>
                <a:spcPts val="0"/>
              </a:spcBef>
              <a:spcAft>
                <a:spcPts val="0"/>
              </a:spcAft>
              <a:buSzPts val="2100"/>
              <a:buFont typeface="Raleway"/>
              <a:buChar char="●"/>
            </a:pPr>
            <a:r>
              <a:rPr lang="en-CA" sz="2100">
                <a:latin typeface="Raleway"/>
                <a:ea typeface="Raleway"/>
                <a:cs typeface="Raleway"/>
                <a:sym typeface="Raleway"/>
              </a:rPr>
              <a:t>Creating a Discussion-Friendly Classroom: Norms of Agreement</a:t>
            </a:r>
            <a:br>
              <a:rPr lang="en-CA" sz="2100">
                <a:latin typeface="Raleway"/>
                <a:ea typeface="Raleway"/>
                <a:cs typeface="Raleway"/>
                <a:sym typeface="Raleway"/>
              </a:rPr>
            </a:br>
            <a:endParaRPr sz="1000">
              <a:latin typeface="Raleway"/>
              <a:ea typeface="Raleway"/>
              <a:cs typeface="Raleway"/>
              <a:sym typeface="Raleway"/>
            </a:endParaRPr>
          </a:p>
          <a:p>
            <a:pPr marL="457200" lvl="0" indent="-361950" algn="l" rtl="0">
              <a:spcBef>
                <a:spcPts val="0"/>
              </a:spcBef>
              <a:spcAft>
                <a:spcPts val="0"/>
              </a:spcAft>
              <a:buSzPts val="2100"/>
              <a:buFont typeface="Raleway"/>
              <a:buChar char="●"/>
            </a:pPr>
            <a:r>
              <a:rPr lang="en-CA" sz="2100">
                <a:latin typeface="Raleway"/>
                <a:ea typeface="Raleway"/>
                <a:cs typeface="Raleway"/>
                <a:sym typeface="Raleway"/>
              </a:rPr>
              <a:t>Preparing for Discussion</a:t>
            </a:r>
            <a:br>
              <a:rPr lang="en-CA" sz="2100">
                <a:latin typeface="Raleway"/>
                <a:ea typeface="Raleway"/>
                <a:cs typeface="Raleway"/>
                <a:sym typeface="Raleway"/>
              </a:rPr>
            </a:br>
            <a:endParaRPr sz="1000">
              <a:latin typeface="Raleway"/>
              <a:ea typeface="Raleway"/>
              <a:cs typeface="Raleway"/>
              <a:sym typeface="Raleway"/>
            </a:endParaRPr>
          </a:p>
          <a:p>
            <a:pPr marL="457200" lvl="0" indent="-361950" algn="l" rtl="0">
              <a:spcBef>
                <a:spcPts val="0"/>
              </a:spcBef>
              <a:spcAft>
                <a:spcPts val="0"/>
              </a:spcAft>
              <a:buSzPts val="2100"/>
              <a:buFont typeface="Raleway"/>
              <a:buChar char="●"/>
            </a:pPr>
            <a:r>
              <a:rPr lang="en-CA" sz="2100">
                <a:latin typeface="Raleway"/>
                <a:ea typeface="Raleway"/>
                <a:cs typeface="Raleway"/>
                <a:sym typeface="Raleway"/>
              </a:rPr>
              <a:t>Framework for Constructive Disagreement (PLANS)</a:t>
            </a:r>
            <a:br>
              <a:rPr lang="en-CA" sz="2100">
                <a:latin typeface="Raleway"/>
                <a:ea typeface="Raleway"/>
                <a:cs typeface="Raleway"/>
                <a:sym typeface="Raleway"/>
              </a:rPr>
            </a:br>
            <a:endParaRPr sz="1000">
              <a:latin typeface="Raleway"/>
              <a:ea typeface="Raleway"/>
              <a:cs typeface="Raleway"/>
              <a:sym typeface="Raleway"/>
            </a:endParaRPr>
          </a:p>
          <a:p>
            <a:pPr marL="457200" lvl="0" indent="-361950" algn="l" rtl="0">
              <a:spcBef>
                <a:spcPts val="0"/>
              </a:spcBef>
              <a:spcAft>
                <a:spcPts val="0"/>
              </a:spcAft>
              <a:buSzPts val="2100"/>
              <a:buFont typeface="Raleway"/>
              <a:buChar char="●"/>
            </a:pPr>
            <a:r>
              <a:rPr lang="en-CA" sz="2100">
                <a:latin typeface="Raleway"/>
                <a:ea typeface="Raleway"/>
                <a:cs typeface="Raleway"/>
                <a:sym typeface="Raleway"/>
              </a:rPr>
              <a:t>Troubleshooting</a:t>
            </a:r>
            <a:br>
              <a:rPr lang="en-CA" sz="2100">
                <a:latin typeface="Raleway"/>
                <a:ea typeface="Raleway"/>
                <a:cs typeface="Raleway"/>
                <a:sym typeface="Raleway"/>
              </a:rPr>
            </a:br>
            <a:endParaRPr sz="1000">
              <a:latin typeface="Raleway"/>
              <a:ea typeface="Raleway"/>
              <a:cs typeface="Raleway"/>
              <a:sym typeface="Raleway"/>
            </a:endParaRPr>
          </a:p>
          <a:p>
            <a:pPr marL="457200" lvl="0" indent="-361950" algn="l" rtl="0">
              <a:spcBef>
                <a:spcPts val="0"/>
              </a:spcBef>
              <a:spcAft>
                <a:spcPts val="0"/>
              </a:spcAft>
              <a:buSzPts val="2100"/>
              <a:buFont typeface="Raleway"/>
              <a:buChar char="●"/>
            </a:pPr>
            <a:r>
              <a:rPr lang="en-CA" sz="2100">
                <a:latin typeface="Raleway"/>
                <a:ea typeface="Raleway"/>
                <a:cs typeface="Raleway"/>
                <a:sym typeface="Raleway"/>
              </a:rPr>
              <a:t>Appendix: Activities and Handouts</a:t>
            </a:r>
            <a:endParaRPr sz="2100">
              <a:latin typeface="Raleway"/>
              <a:ea typeface="Raleway"/>
              <a:cs typeface="Raleway"/>
              <a:sym typeface="Raleway"/>
            </a:endParaRPr>
          </a:p>
        </p:txBody>
      </p:sp>
      <p:pic>
        <p:nvPicPr>
          <p:cNvPr id="172" name="Google Shape;172;p28"/>
          <p:cNvPicPr preferRelativeResize="0"/>
          <p:nvPr/>
        </p:nvPicPr>
        <p:blipFill>
          <a:blip r:embed="rId3">
            <a:alphaModFix/>
          </a:blip>
          <a:stretch>
            <a:fillRect/>
          </a:stretch>
        </p:blipFill>
        <p:spPr>
          <a:xfrm>
            <a:off x="236925" y="239225"/>
            <a:ext cx="5041149" cy="6476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9"/>
          <p:cNvSpPr txBox="1">
            <a:spLocks noGrp="1"/>
          </p:cNvSpPr>
          <p:nvPr>
            <p:ph type="title" idx="4294967295"/>
          </p:nvPr>
        </p:nvSpPr>
        <p:spPr>
          <a:xfrm>
            <a:off x="484975" y="288925"/>
            <a:ext cx="10374600" cy="1325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SzPts val="990"/>
              <a:buNone/>
            </a:pPr>
            <a:r>
              <a:rPr lang="en-CA" sz="3500">
                <a:latin typeface="Raleway"/>
                <a:ea typeface="Raleway"/>
                <a:cs typeface="Raleway"/>
                <a:sym typeface="Raleway"/>
              </a:rPr>
              <a:t>Norms of Agreement for Classroom Discussion</a:t>
            </a:r>
            <a:endParaRPr sz="3500">
              <a:latin typeface="Raleway"/>
              <a:ea typeface="Raleway"/>
              <a:cs typeface="Raleway"/>
              <a:sym typeface="Raleway"/>
            </a:endParaRPr>
          </a:p>
        </p:txBody>
      </p:sp>
      <p:sp>
        <p:nvSpPr>
          <p:cNvPr id="178" name="Google Shape;178;p29"/>
          <p:cNvSpPr txBox="1">
            <a:spLocks noGrp="1"/>
          </p:cNvSpPr>
          <p:nvPr>
            <p:ph type="body" idx="4294967295"/>
          </p:nvPr>
        </p:nvSpPr>
        <p:spPr>
          <a:xfrm>
            <a:off x="484975" y="1976250"/>
            <a:ext cx="9087900" cy="3268200"/>
          </a:xfrm>
          <a:prstGeom prst="rect">
            <a:avLst/>
          </a:prstGeom>
        </p:spPr>
        <p:txBody>
          <a:bodyPr spcFirstLastPara="1" wrap="square" lIns="121900" tIns="121900" rIns="121900" bIns="121900" anchor="t" anchorCtr="0">
            <a:normAutofit lnSpcReduction="10000"/>
          </a:bodyPr>
          <a:lstStyle/>
          <a:p>
            <a:pPr marL="457200" lvl="0" indent="-381000" algn="l" rtl="0">
              <a:spcBef>
                <a:spcPts val="0"/>
              </a:spcBef>
              <a:spcAft>
                <a:spcPts val="0"/>
              </a:spcAft>
              <a:buSzPts val="2400"/>
              <a:buFont typeface="Raleway"/>
              <a:buChar char="●"/>
            </a:pPr>
            <a:r>
              <a:rPr lang="en-CA">
                <a:latin typeface="Raleway"/>
                <a:ea typeface="Raleway"/>
                <a:cs typeface="Raleway"/>
                <a:sym typeface="Raleway"/>
              </a:rPr>
              <a:t>Co-created norms for behaviour related to discussion </a:t>
            </a:r>
            <a:endParaRPr sz="800">
              <a:latin typeface="Raleway"/>
              <a:ea typeface="Raleway"/>
              <a:cs typeface="Raleway"/>
              <a:sym typeface="Raleway"/>
            </a:endParaRPr>
          </a:p>
          <a:p>
            <a:pPr marL="457200" lvl="0" indent="-381000" algn="l" rtl="0">
              <a:spcBef>
                <a:spcPts val="1000"/>
              </a:spcBef>
              <a:spcAft>
                <a:spcPts val="0"/>
              </a:spcAft>
              <a:buSzPts val="2400"/>
              <a:buFont typeface="Raleway"/>
              <a:buChar char="●"/>
            </a:pPr>
            <a:r>
              <a:rPr lang="en-CA">
                <a:latin typeface="Raleway"/>
                <a:ea typeface="Raleway"/>
                <a:cs typeface="Raleway"/>
                <a:sym typeface="Raleway"/>
              </a:rPr>
              <a:t>Allows students voices heard, to feel invested in processes</a:t>
            </a:r>
            <a:endParaRPr sz="800">
              <a:latin typeface="Raleway"/>
              <a:ea typeface="Raleway"/>
              <a:cs typeface="Raleway"/>
              <a:sym typeface="Raleway"/>
            </a:endParaRPr>
          </a:p>
          <a:p>
            <a:pPr marL="457200" lvl="0" indent="-381000" algn="l" rtl="0">
              <a:spcBef>
                <a:spcPts val="1000"/>
              </a:spcBef>
              <a:spcAft>
                <a:spcPts val="0"/>
              </a:spcAft>
              <a:buSzPts val="2400"/>
              <a:buFont typeface="Raleway"/>
              <a:buChar char="●"/>
            </a:pPr>
            <a:r>
              <a:rPr lang="en-CA">
                <a:latin typeface="Raleway"/>
                <a:ea typeface="Raleway"/>
                <a:cs typeface="Raleway"/>
                <a:sym typeface="Raleway"/>
              </a:rPr>
              <a:t>Provides agreed-on reference for handling problems </a:t>
            </a:r>
            <a:br>
              <a:rPr lang="en-CA">
                <a:latin typeface="Raleway"/>
                <a:ea typeface="Raleway"/>
                <a:cs typeface="Raleway"/>
                <a:sym typeface="Raleway"/>
              </a:rPr>
            </a:br>
            <a:r>
              <a:rPr lang="en-CA">
                <a:latin typeface="Raleway"/>
                <a:ea typeface="Raleway"/>
                <a:cs typeface="Raleway"/>
                <a:sym typeface="Raleway"/>
              </a:rPr>
              <a:t>when they arise</a:t>
            </a:r>
            <a:endParaRPr>
              <a:latin typeface="Raleway"/>
              <a:ea typeface="Raleway"/>
              <a:cs typeface="Raleway"/>
              <a:sym typeface="Raleway"/>
            </a:endParaRPr>
          </a:p>
          <a:p>
            <a:pPr marL="457200" lvl="0" indent="-381000" algn="l" rtl="0">
              <a:spcBef>
                <a:spcPts val="1000"/>
              </a:spcBef>
              <a:spcAft>
                <a:spcPts val="1000"/>
              </a:spcAft>
              <a:buSzPts val="2400"/>
              <a:buFont typeface="Raleway"/>
              <a:buChar char="●"/>
            </a:pPr>
            <a:r>
              <a:rPr lang="en-CA">
                <a:latin typeface="Raleway"/>
                <a:ea typeface="Raleway"/>
                <a:cs typeface="Raleway"/>
                <a:sym typeface="Raleway"/>
              </a:rPr>
              <a:t>Should be reviewed regularly and updated as </a:t>
            </a:r>
            <a:br>
              <a:rPr lang="en-CA">
                <a:latin typeface="Raleway"/>
                <a:ea typeface="Raleway"/>
                <a:cs typeface="Raleway"/>
                <a:sym typeface="Raleway"/>
              </a:rPr>
            </a:br>
            <a:r>
              <a:rPr lang="en-CA">
                <a:latin typeface="Raleway"/>
                <a:ea typeface="Raleway"/>
                <a:cs typeface="Raleway"/>
                <a:sym typeface="Raleway"/>
              </a:rPr>
              <a:t>needed</a:t>
            </a:r>
            <a:endParaRPr>
              <a:latin typeface="Raleway"/>
              <a:ea typeface="Raleway"/>
              <a:cs typeface="Raleway"/>
              <a:sym typeface="Raleway"/>
            </a:endParaRPr>
          </a:p>
        </p:txBody>
      </p:sp>
      <p:pic>
        <p:nvPicPr>
          <p:cNvPr id="179" name="Google Shape;179;p29"/>
          <p:cNvPicPr preferRelativeResize="0"/>
          <p:nvPr/>
        </p:nvPicPr>
        <p:blipFill>
          <a:blip r:embed="rId3">
            <a:alphaModFix/>
          </a:blip>
          <a:stretch>
            <a:fillRect/>
          </a:stretch>
        </p:blipFill>
        <p:spPr>
          <a:xfrm>
            <a:off x="7690200" y="4438200"/>
            <a:ext cx="2380000" cy="2333725"/>
          </a:xfrm>
          <a:prstGeom prst="rect">
            <a:avLst/>
          </a:prstGeom>
          <a:noFill/>
          <a:ln>
            <a:noFill/>
          </a:ln>
        </p:spPr>
      </p:pic>
      <p:pic>
        <p:nvPicPr>
          <p:cNvPr id="180" name="Google Shape;180;p29"/>
          <p:cNvPicPr preferRelativeResize="0"/>
          <p:nvPr/>
        </p:nvPicPr>
        <p:blipFill>
          <a:blip r:embed="rId4">
            <a:alphaModFix/>
          </a:blip>
          <a:stretch>
            <a:fillRect/>
          </a:stretch>
        </p:blipFill>
        <p:spPr>
          <a:xfrm rot="10800000">
            <a:off x="9429225" y="1614625"/>
            <a:ext cx="2879575" cy="2823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idx="4294967295"/>
          </p:nvPr>
        </p:nvSpPr>
        <p:spPr>
          <a:xfrm>
            <a:off x="838200" y="365125"/>
            <a:ext cx="10515600" cy="1325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latin typeface="Raleway"/>
                <a:ea typeface="Raleway"/>
                <a:cs typeface="Raleway"/>
                <a:sym typeface="Raleway"/>
              </a:rPr>
              <a:t>Possible Norms</a:t>
            </a:r>
            <a:endParaRPr>
              <a:latin typeface="Raleway"/>
              <a:ea typeface="Raleway"/>
              <a:cs typeface="Raleway"/>
              <a:sym typeface="Raleway"/>
            </a:endParaRPr>
          </a:p>
        </p:txBody>
      </p:sp>
      <p:sp>
        <p:nvSpPr>
          <p:cNvPr id="195" name="Google Shape;195;p31"/>
          <p:cNvSpPr txBox="1"/>
          <p:nvPr/>
        </p:nvSpPr>
        <p:spPr>
          <a:xfrm>
            <a:off x="838200" y="1692750"/>
            <a:ext cx="9371100" cy="4169700"/>
          </a:xfrm>
          <a:prstGeom prst="rect">
            <a:avLst/>
          </a:prstGeom>
          <a:noFill/>
          <a:ln>
            <a:noFill/>
          </a:ln>
        </p:spPr>
        <p:txBody>
          <a:bodyPr spcFirstLastPara="1" wrap="square" lIns="91425" tIns="91425" rIns="91425" bIns="91425" anchor="t" anchorCtr="0">
            <a:spAutoFit/>
          </a:bodyPr>
          <a:lstStyle/>
          <a:p>
            <a:pPr marL="457200" lvl="0" indent="-374650" algn="l" rtl="0">
              <a:lnSpc>
                <a:spcPct val="115000"/>
              </a:lnSpc>
              <a:spcBef>
                <a:spcPts val="0"/>
              </a:spcBef>
              <a:spcAft>
                <a:spcPts val="0"/>
              </a:spcAft>
              <a:buSzPts val="2300"/>
              <a:buFont typeface="Raleway"/>
              <a:buChar char="●"/>
            </a:pPr>
            <a:r>
              <a:rPr lang="en-CA" sz="2200">
                <a:latin typeface="Raleway"/>
                <a:ea typeface="Raleway"/>
                <a:cs typeface="Raleway"/>
                <a:sym typeface="Raleway"/>
              </a:rPr>
              <a:t>Respond with curiosity instead of judgement. </a:t>
            </a:r>
            <a:endParaRPr sz="2200">
              <a:latin typeface="Raleway"/>
              <a:ea typeface="Raleway"/>
              <a:cs typeface="Raleway"/>
              <a:sym typeface="Raleway"/>
            </a:endParaRPr>
          </a:p>
          <a:p>
            <a:pPr marL="457200" lvl="0" indent="-374650" algn="l" rtl="0">
              <a:lnSpc>
                <a:spcPct val="115000"/>
              </a:lnSpc>
              <a:spcBef>
                <a:spcPts val="0"/>
              </a:spcBef>
              <a:spcAft>
                <a:spcPts val="0"/>
              </a:spcAft>
              <a:buSzPts val="2300"/>
              <a:buFont typeface="Raleway"/>
              <a:buChar char="●"/>
            </a:pPr>
            <a:r>
              <a:rPr lang="en-CA" sz="2200">
                <a:latin typeface="Raleway"/>
                <a:ea typeface="Raleway"/>
                <a:cs typeface="Raleway"/>
                <a:sym typeface="Raleway"/>
              </a:rPr>
              <a:t>Criticize ideas, not individuals.</a:t>
            </a:r>
            <a:endParaRPr sz="2200">
              <a:latin typeface="Raleway"/>
              <a:ea typeface="Raleway"/>
              <a:cs typeface="Raleway"/>
              <a:sym typeface="Raleway"/>
            </a:endParaRPr>
          </a:p>
          <a:p>
            <a:pPr marL="457200" lvl="0" indent="-374650" algn="l" rtl="0">
              <a:lnSpc>
                <a:spcPct val="115000"/>
              </a:lnSpc>
              <a:spcBef>
                <a:spcPts val="0"/>
              </a:spcBef>
              <a:spcAft>
                <a:spcPts val="0"/>
              </a:spcAft>
              <a:buSzPts val="2300"/>
              <a:buFont typeface="Raleway"/>
              <a:buChar char="●"/>
            </a:pPr>
            <a:r>
              <a:rPr lang="en-CA" sz="2200">
                <a:latin typeface="Raleway"/>
                <a:ea typeface="Raleway"/>
                <a:cs typeface="Raleway"/>
                <a:sym typeface="Raleway"/>
              </a:rPr>
              <a:t>Give everyone the opportunity to speak. </a:t>
            </a:r>
            <a:endParaRPr sz="2200">
              <a:latin typeface="Raleway"/>
              <a:ea typeface="Raleway"/>
              <a:cs typeface="Raleway"/>
              <a:sym typeface="Raleway"/>
            </a:endParaRPr>
          </a:p>
          <a:p>
            <a:pPr marL="457200" lvl="0" indent="-374650" algn="l" rtl="0">
              <a:lnSpc>
                <a:spcPct val="115000"/>
              </a:lnSpc>
              <a:spcBef>
                <a:spcPts val="0"/>
              </a:spcBef>
              <a:spcAft>
                <a:spcPts val="0"/>
              </a:spcAft>
              <a:buSzPts val="2300"/>
              <a:buFont typeface="Raleway"/>
              <a:buChar char="●"/>
            </a:pPr>
            <a:r>
              <a:rPr lang="en-CA" sz="2200">
                <a:latin typeface="Raleway"/>
                <a:ea typeface="Raleway"/>
                <a:cs typeface="Raleway"/>
                <a:sym typeface="Raleway"/>
              </a:rPr>
              <a:t>Avoid making assumptions or generalizations about others.</a:t>
            </a:r>
            <a:endParaRPr sz="2200">
              <a:latin typeface="Raleway"/>
              <a:ea typeface="Raleway"/>
              <a:cs typeface="Raleway"/>
              <a:sym typeface="Raleway"/>
            </a:endParaRPr>
          </a:p>
          <a:p>
            <a:pPr marL="457200" lvl="0" indent="-374650" algn="l" rtl="0">
              <a:lnSpc>
                <a:spcPct val="115000"/>
              </a:lnSpc>
              <a:spcBef>
                <a:spcPts val="0"/>
              </a:spcBef>
              <a:spcAft>
                <a:spcPts val="0"/>
              </a:spcAft>
              <a:buSzPts val="2300"/>
              <a:buFont typeface="Raleway"/>
              <a:buChar char="●"/>
            </a:pPr>
            <a:r>
              <a:rPr lang="en-CA" sz="2200">
                <a:latin typeface="Raleway"/>
                <a:ea typeface="Raleway"/>
                <a:cs typeface="Raleway"/>
                <a:sym typeface="Raleway"/>
              </a:rPr>
              <a:t>If you don’t understand something, ask a question.</a:t>
            </a:r>
            <a:endParaRPr sz="2200">
              <a:latin typeface="Raleway"/>
              <a:ea typeface="Raleway"/>
              <a:cs typeface="Raleway"/>
              <a:sym typeface="Raleway"/>
            </a:endParaRPr>
          </a:p>
          <a:p>
            <a:pPr marL="457200" lvl="0" indent="-374650" algn="l" rtl="0">
              <a:lnSpc>
                <a:spcPct val="115000"/>
              </a:lnSpc>
              <a:spcBef>
                <a:spcPts val="0"/>
              </a:spcBef>
              <a:spcAft>
                <a:spcPts val="0"/>
              </a:spcAft>
              <a:buSzPts val="2300"/>
              <a:buFont typeface="Raleway"/>
              <a:buChar char="●"/>
            </a:pPr>
            <a:r>
              <a:rPr lang="en-CA" sz="2200">
                <a:latin typeface="Raleway"/>
                <a:ea typeface="Raleway"/>
                <a:cs typeface="Raleway"/>
                <a:sym typeface="Raleway"/>
              </a:rPr>
              <a:t>If someone shares an idea or opinion that helps your own learning, show appreciation.</a:t>
            </a:r>
            <a:endParaRPr sz="2200">
              <a:latin typeface="Raleway"/>
              <a:ea typeface="Raleway"/>
              <a:cs typeface="Raleway"/>
              <a:sym typeface="Raleway"/>
            </a:endParaRPr>
          </a:p>
          <a:p>
            <a:pPr marL="457200" lvl="0" indent="-374650" algn="l" rtl="0">
              <a:lnSpc>
                <a:spcPct val="115000"/>
              </a:lnSpc>
              <a:spcBef>
                <a:spcPts val="0"/>
              </a:spcBef>
              <a:spcAft>
                <a:spcPts val="0"/>
              </a:spcAft>
              <a:buSzPts val="2300"/>
              <a:buFont typeface="Raleway"/>
              <a:buChar char="●"/>
            </a:pPr>
            <a:r>
              <a:rPr lang="en-CA" sz="2200">
                <a:latin typeface="Raleway"/>
                <a:ea typeface="Raleway"/>
                <a:cs typeface="Raleway"/>
                <a:sym typeface="Raleway"/>
              </a:rPr>
              <a:t>Everyone has a right to pass.</a:t>
            </a:r>
            <a:endParaRPr sz="2200">
              <a:latin typeface="Raleway"/>
              <a:ea typeface="Raleway"/>
              <a:cs typeface="Raleway"/>
              <a:sym typeface="Raleway"/>
            </a:endParaRPr>
          </a:p>
          <a:p>
            <a:pPr marL="457200" lvl="0" indent="-374650" algn="l" rtl="0">
              <a:lnSpc>
                <a:spcPct val="115000"/>
              </a:lnSpc>
              <a:spcBef>
                <a:spcPts val="0"/>
              </a:spcBef>
              <a:spcAft>
                <a:spcPts val="0"/>
              </a:spcAft>
              <a:buSzPts val="2300"/>
              <a:buFont typeface="Raleway"/>
              <a:buChar char="●"/>
            </a:pPr>
            <a:r>
              <a:rPr lang="en-CA" sz="2200">
                <a:latin typeface="Raleway"/>
                <a:ea typeface="Raleway"/>
                <a:cs typeface="Raleway"/>
                <a:sym typeface="Raleway"/>
              </a:rPr>
              <a:t>If you say something that offends someone, apologize, even if the offence was not intended.</a:t>
            </a:r>
            <a:endParaRPr sz="2500">
              <a:latin typeface="Raleway"/>
              <a:ea typeface="Raleway"/>
              <a:cs typeface="Raleway"/>
              <a:sym typeface="Raleway"/>
            </a:endParaRPr>
          </a:p>
        </p:txBody>
      </p:sp>
      <p:pic>
        <p:nvPicPr>
          <p:cNvPr id="196" name="Google Shape;196;p31"/>
          <p:cNvPicPr preferRelativeResize="0"/>
          <p:nvPr/>
        </p:nvPicPr>
        <p:blipFill>
          <a:blip r:embed="rId3">
            <a:alphaModFix/>
          </a:blip>
          <a:stretch>
            <a:fillRect/>
          </a:stretch>
        </p:blipFill>
        <p:spPr>
          <a:xfrm rot="5400000">
            <a:off x="9204447" y="1047202"/>
            <a:ext cx="2868175" cy="2812425"/>
          </a:xfrm>
          <a:prstGeom prst="rect">
            <a:avLst/>
          </a:prstGeom>
          <a:noFill/>
          <a:ln>
            <a:noFill/>
          </a:ln>
        </p:spPr>
      </p:pic>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1012</Words>
  <Application>Microsoft Office PowerPoint</Application>
  <PresentationFormat>Widescreen</PresentationFormat>
  <Paragraphs>128</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Raleway</vt:lpstr>
      <vt:lpstr>Helvetica Neue Light</vt:lpstr>
      <vt:lpstr>Arial</vt:lpstr>
      <vt:lpstr>Calibri</vt:lpstr>
      <vt:lpstr>Poppins</vt:lpstr>
      <vt:lpstr>Oswald</vt:lpstr>
      <vt:lpstr>Source Code Pro</vt:lpstr>
      <vt:lpstr>Modern Writer</vt:lpstr>
      <vt:lpstr>PowerPoint Presentation</vt:lpstr>
      <vt:lpstr>What we’ve learned</vt:lpstr>
      <vt:lpstr>Introducing PoliTalks </vt:lpstr>
      <vt:lpstr>PowerPoint Presentation</vt:lpstr>
      <vt:lpstr>Politics in the Classroom</vt:lpstr>
      <vt:lpstr>Benefits of Classroom Discussion </vt:lpstr>
      <vt:lpstr> Discussion Guide</vt:lpstr>
      <vt:lpstr>Norms of Agreement for Classroom Discussion</vt:lpstr>
      <vt:lpstr>Possible Norms</vt:lpstr>
      <vt:lpstr>PowerPoint Presentation</vt:lpstr>
      <vt:lpstr>Discussion Protocols</vt:lpstr>
      <vt:lpstr>PowerPoint Presentation</vt:lpstr>
      <vt:lpstr>PoliTalks: Elementary Lessons</vt:lpstr>
      <vt:lpstr>1. Identity and Diversity</vt:lpstr>
      <vt:lpstr>2. Different Perspectives</vt:lpstr>
      <vt:lpstr>3. Engaging With Others</vt:lpstr>
      <vt:lpstr>4. What is the Goal of Discussion?</vt:lpstr>
      <vt:lpstr>Activity: Animal Cards</vt:lpstr>
      <vt:lpstr>Debrief</vt:lpstr>
      <vt:lpstr>PowerPoint Presentation</vt:lpstr>
      <vt:lpstr>Additional PoliTalks Resources</vt:lpstr>
      <vt:lpstr>Accessing Elementary Resources</vt:lpstr>
      <vt:lpstr>Time for a break!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2024-04-17T14:26:02Z</dcterms:modified>
</cp:coreProperties>
</file>