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3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1" r:id="rId34"/>
    <p:sldId id="292" r:id="rId35"/>
    <p:sldId id="293" r:id="rId36"/>
    <p:sldId id="294" r:id="rId37"/>
    <p:sldId id="295" r:id="rId38"/>
  </p:sldIdLst>
  <p:sldSz cx="12192000" cy="6858000"/>
  <p:notesSz cx="6858000" cy="9144000"/>
  <p:embeddedFontLst>
    <p:embeddedFont>
      <p:font typeface="Arial Narrow" panose="020B0606020202030204" pitchFamily="34" charset="0"/>
      <p:regular r:id="rId40"/>
      <p:bold r:id="rId41"/>
      <p:italic r:id="rId42"/>
      <p:boldItalic r:id="rId43"/>
    </p:embeddedFont>
    <p:embeddedFont>
      <p:font typeface="Poppins" panose="00000500000000000000" pitchFamily="2" charset="0"/>
      <p:regular r:id="rId44"/>
      <p:bold r:id="rId45"/>
      <p:italic r:id="rId46"/>
      <p:boldItalic r:id="rId47"/>
    </p:embeddedFont>
    <p:embeddedFont>
      <p:font typeface="Poppins Medium" panose="00000600000000000000" pitchFamily="2" charset="0"/>
      <p:regular r:id="rId48"/>
      <p:bold r:id="rId49"/>
      <p:italic r:id="rId50"/>
      <p:boldItalic r:id="rId51"/>
    </p:embeddedFont>
    <p:embeddedFont>
      <p:font typeface="Poppins SemiBold" panose="000007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4E804F-3229-4E16-A9B0-0F07D9416966}">
  <a:tblStyle styleId="{324E804F-3229-4E16-A9B0-0F07D94169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77" name="Google Shape;77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cb908547f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ym typeface="Calibri"/>
            </a:endParaRPr>
          </a:p>
        </p:txBody>
      </p:sp>
      <p:sp>
        <p:nvSpPr>
          <p:cNvPr id="151" name="Google Shape;151;g2cb908547f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cb908547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ym typeface="Calibri"/>
            </a:endParaRPr>
          </a:p>
        </p:txBody>
      </p:sp>
      <p:sp>
        <p:nvSpPr>
          <p:cNvPr id="157" name="Google Shape;157;g2cb908547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cb908547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2cb908547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be3f5254f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2be3f5254f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bdb31954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Font typeface="Calibri"/>
              <a:buChar char="•"/>
            </a:pPr>
            <a:endParaRPr>
              <a:sym typeface="Calibri"/>
            </a:endParaRPr>
          </a:p>
        </p:txBody>
      </p:sp>
      <p:sp>
        <p:nvSpPr>
          <p:cNvPr id="177" name="Google Shape;177;g2bdb31954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bdb31954b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bdb31954b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ym typeface="Calibri"/>
            </a:endParaRPr>
          </a:p>
        </p:txBody>
      </p:sp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be3f5254f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ym typeface="Calibri"/>
            </a:endParaRPr>
          </a:p>
        </p:txBody>
      </p:sp>
      <p:sp>
        <p:nvSpPr>
          <p:cNvPr id="196" name="Google Shape;196;g2be3f5254f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bdb31954b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ym typeface="Calibri"/>
            </a:endParaRPr>
          </a:p>
        </p:txBody>
      </p:sp>
      <p:sp>
        <p:nvSpPr>
          <p:cNvPr id="204" name="Google Shape;204;g2bdb31954b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ym typeface="Calibri"/>
            </a:endParaRPr>
          </a:p>
        </p:txBody>
      </p:sp>
      <p:sp>
        <p:nvSpPr>
          <p:cNvPr id="223" name="Google Shape;2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ab09739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ym typeface="Calibri"/>
            </a:endParaRPr>
          </a:p>
        </p:txBody>
      </p:sp>
      <p:sp>
        <p:nvSpPr>
          <p:cNvPr id="94" name="Google Shape;94;g2cab09739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6a8d58a4d1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ym typeface="Calibri"/>
            </a:endParaRPr>
          </a:p>
        </p:txBody>
      </p:sp>
      <p:sp>
        <p:nvSpPr>
          <p:cNvPr id="237" name="Google Shape;237;g26a8d58a4d1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b908547f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ym typeface="Calibri"/>
            </a:endParaRPr>
          </a:p>
        </p:txBody>
      </p:sp>
      <p:sp>
        <p:nvSpPr>
          <p:cNvPr id="243" name="Google Shape;243;g2cb908547f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cb908547f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ym typeface="Calibri"/>
            </a:endParaRPr>
          </a:p>
        </p:txBody>
      </p:sp>
      <p:sp>
        <p:nvSpPr>
          <p:cNvPr id="257" name="Google Shape;257;g2cb908547f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264" name="Google Shape;2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f575ccca6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270" name="Google Shape;270;g1f575ccca6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be3f5254f4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276" name="Google Shape;276;g2be3f5254f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f575ccca6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282" name="Google Shape;282;g1f575ccca6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be3f5254f4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ym typeface="Calibri"/>
            </a:endParaRPr>
          </a:p>
        </p:txBody>
      </p:sp>
      <p:sp>
        <p:nvSpPr>
          <p:cNvPr id="288" name="Google Shape;288;g2be3f5254f4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cb0ebd132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ym typeface="Calibri"/>
            </a:endParaRPr>
          </a:p>
        </p:txBody>
      </p:sp>
      <p:sp>
        <p:nvSpPr>
          <p:cNvPr id="297" name="Google Shape;297;g2cb0ebd132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cb0ebd132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ym typeface="Calibri"/>
            </a:endParaRPr>
          </a:p>
        </p:txBody>
      </p:sp>
      <p:sp>
        <p:nvSpPr>
          <p:cNvPr id="307" name="Google Shape;307;g2cb0ebd132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cb0ebd132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sym typeface="Calibri"/>
            </a:endParaRPr>
          </a:p>
        </p:txBody>
      </p:sp>
      <p:sp>
        <p:nvSpPr>
          <p:cNvPr id="101" name="Google Shape;101;g2cb0ebd132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ym typeface="Calibri"/>
            </a:endParaRPr>
          </a:p>
        </p:txBody>
      </p:sp>
      <p:sp>
        <p:nvSpPr>
          <p:cNvPr id="313" name="Google Shape;3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be3f5254f4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ym typeface="Calibri"/>
            </a:endParaRPr>
          </a:p>
        </p:txBody>
      </p:sp>
      <p:sp>
        <p:nvSpPr>
          <p:cNvPr id="320" name="Google Shape;320;g2be3f5254f4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cb908547f2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ym typeface="Calibri"/>
            </a:endParaRPr>
          </a:p>
        </p:txBody>
      </p:sp>
      <p:sp>
        <p:nvSpPr>
          <p:cNvPr id="327" name="Google Shape;327;g2cb908547f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6a8d58a4d1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ym typeface="Calibri"/>
            </a:endParaRPr>
          </a:p>
        </p:txBody>
      </p:sp>
      <p:sp>
        <p:nvSpPr>
          <p:cNvPr id="343" name="Google Shape;343;g26a8d58a4d1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6a8d58a4d1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>
              <a:sym typeface="Calibri"/>
            </a:endParaRPr>
          </a:p>
        </p:txBody>
      </p:sp>
      <p:sp>
        <p:nvSpPr>
          <p:cNvPr id="351" name="Google Shape;351;g26a8d58a4d1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6a8d58a4d1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26a8d58a4d1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be3f5254f4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ym typeface="Calibri"/>
            </a:endParaRPr>
          </a:p>
        </p:txBody>
      </p:sp>
      <p:sp>
        <p:nvSpPr>
          <p:cNvPr id="369" name="Google Shape;369;g2be3f5254f4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be3f5254f4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ym typeface="Calibri"/>
            </a:endParaRPr>
          </a:p>
        </p:txBody>
      </p:sp>
      <p:sp>
        <p:nvSpPr>
          <p:cNvPr id="383" name="Google Shape;383;g2be3f5254f4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be3f5254f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2be3f5254f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be3f5254f4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ym typeface="Calibri"/>
            </a:endParaRPr>
          </a:p>
        </p:txBody>
      </p:sp>
      <p:sp>
        <p:nvSpPr>
          <p:cNvPr id="114" name="Google Shape;114;g2be3f5254f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be3f5254f4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ym typeface="Calibri"/>
            </a:endParaRPr>
          </a:p>
        </p:txBody>
      </p:sp>
      <p:sp>
        <p:nvSpPr>
          <p:cNvPr id="121" name="Google Shape;121;g2be3f5254f4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be3f5254f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2be3f5254f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be3f5254f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2be3f5254f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b908547f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cb908547f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EELezpa3oTxyIv-AV4dm8V9btnMRIaSm/view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715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endParaRPr sz="100">
              <a:solidFill>
                <a:srgbClr val="7030A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80" name="Google Shape;8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275" y="2454214"/>
            <a:ext cx="2924350" cy="194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2"/>
          <p:cNvPicPr preferRelativeResize="0"/>
          <p:nvPr/>
        </p:nvPicPr>
        <p:blipFill rotWithShape="1">
          <a:blip r:embed="rId4">
            <a:alphaModFix/>
          </a:blip>
          <a:srcRect b="6278"/>
          <a:stretch/>
        </p:blipFill>
        <p:spPr>
          <a:xfrm>
            <a:off x="4279376" y="564025"/>
            <a:ext cx="7912625" cy="572996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0" y="6286525"/>
            <a:ext cx="12192000" cy="5715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endParaRPr sz="100">
              <a:solidFill>
                <a:srgbClr val="7030A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3730" y="243700"/>
            <a:ext cx="88772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Access Barriers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Motivational Barriers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 rotWithShape="1">
          <a:blip r:embed="rId3">
            <a:alphaModFix/>
          </a:blip>
          <a:srcRect l="-2940" r="2939"/>
          <a:stretch/>
        </p:blipFill>
        <p:spPr>
          <a:xfrm>
            <a:off x="1231575" y="1388425"/>
            <a:ext cx="8882749" cy="53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case for support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3570925" y="1685949"/>
            <a:ext cx="79941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Declining voter turnout, particularly among youth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Voting is habitual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Barriers to voting among youth</a:t>
            </a:r>
            <a:endParaRPr sz="3000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Less political engagement at home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Early exposure is important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100" y="1979963"/>
            <a:ext cx="2863225" cy="31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 objectives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73" name="Google Shape;173;p25"/>
          <p:cNvSpPr txBox="1"/>
          <p:nvPr/>
        </p:nvSpPr>
        <p:spPr>
          <a:xfrm>
            <a:off x="3570925" y="1622036"/>
            <a:ext cx="7994100" cy="4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Introduce the concepts of democracy and elections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Develop an interest in politics</a:t>
            </a:r>
            <a:endParaRPr sz="3000" i="0" u="none" strike="noStrike" cap="non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Foster a sense of community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Strengthen civic responsibility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Spark political discussion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Build a habit of electoral participation 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74" name="Google Shape;17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425" y="1685962"/>
            <a:ext cx="2807901" cy="421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scope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80" name="Google Shape;180;p26"/>
          <p:cNvSpPr txBox="1"/>
          <p:nvPr/>
        </p:nvSpPr>
        <p:spPr>
          <a:xfrm>
            <a:off x="3593125" y="1806299"/>
            <a:ext cx="79941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Designed for grades 4 to 12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Offered at all levels of elections in most jurisdictions across Canada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63 elections in Canada since 2003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Since 2018, we have also organized six Student Vote projects in Latin America 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425" y="1685962"/>
            <a:ext cx="2807901" cy="421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7" title="NOV-7-FINAL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9"/>
            <a:ext cx="12192000" cy="6858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Federal election participation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92" name="Google Shape;192;p28"/>
          <p:cNvSpPr txBox="1"/>
          <p:nvPr/>
        </p:nvSpPr>
        <p:spPr>
          <a:xfrm>
            <a:off x="3743275" y="1360750"/>
            <a:ext cx="799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425" y="1360750"/>
            <a:ext cx="8584102" cy="533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next federal election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99" name="Google Shape;1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550" y="2302524"/>
            <a:ext cx="3786542" cy="19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9"/>
          <p:cNvSpPr txBox="1"/>
          <p:nvPr/>
        </p:nvSpPr>
        <p:spPr>
          <a:xfrm>
            <a:off x="3094350" y="5295425"/>
            <a:ext cx="60033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D515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On or before </a:t>
            </a:r>
            <a:r>
              <a:rPr lang="en-US" sz="3000" b="1">
                <a:solidFill>
                  <a:srgbClr val="4D5156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October 20, 2025</a:t>
            </a:r>
            <a:endParaRPr sz="3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1" name="Google Shape;20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4602" y="2258640"/>
            <a:ext cx="5700550" cy="194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steps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07" name="Google Shape;207;p30"/>
          <p:cNvSpPr txBox="1"/>
          <p:nvPr/>
        </p:nvSpPr>
        <p:spPr>
          <a:xfrm>
            <a:off x="1283375" y="1500600"/>
            <a:ext cx="10567800" cy="49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1">
                <a:solidFill>
                  <a:srgbClr val="36BEDE"/>
                </a:solidFill>
                <a:latin typeface="Poppins"/>
                <a:ea typeface="Poppins"/>
                <a:cs typeface="Poppins"/>
                <a:sym typeface="Poppins"/>
              </a:rPr>
              <a:t>Register your school:</a:t>
            </a:r>
            <a:r>
              <a:rPr lang="en-US" sz="2300">
                <a:solidFill>
                  <a:srgbClr val="36BED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program is free and open to any school. One teacher acts as the ‘Team Leader’ and the main liaison.</a:t>
            </a:r>
            <a:endParaRPr sz="2300">
              <a:solidFill>
                <a:srgbClr val="26262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1">
                <a:solidFill>
                  <a:srgbClr val="EE4023"/>
                </a:solidFill>
                <a:latin typeface="Poppins"/>
                <a:ea typeface="Poppins"/>
                <a:cs typeface="Poppins"/>
                <a:sym typeface="Poppins"/>
              </a:rPr>
              <a:t>Receive Materials: </a:t>
            </a:r>
            <a:r>
              <a:rPr lang="en-US" sz="2300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Schools receive learning resources, campaign posters, electoral district maps, ballot boxes and voting screens.</a:t>
            </a:r>
            <a:endParaRPr sz="2300">
              <a:solidFill>
                <a:srgbClr val="26262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1">
                <a:solidFill>
                  <a:srgbClr val="F7941E"/>
                </a:solidFill>
                <a:latin typeface="Poppins"/>
                <a:ea typeface="Poppins"/>
                <a:cs typeface="Poppins"/>
                <a:sym typeface="Poppins"/>
              </a:rPr>
              <a:t>Engage with the campaign:</a:t>
            </a:r>
            <a:r>
              <a:rPr lang="en-US" sz="2300">
                <a:solidFill>
                  <a:srgbClr val="F7941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Students learn about government and elections, and research and discuss the issues, candidates and platforms.</a:t>
            </a:r>
            <a:endParaRPr sz="2300">
              <a:solidFill>
                <a:srgbClr val="26262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3000"/>
              </a:spcBef>
              <a:spcAft>
                <a:spcPts val="3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1">
                <a:solidFill>
                  <a:srgbClr val="B8D432"/>
                </a:solidFill>
                <a:latin typeface="Poppins"/>
                <a:ea typeface="Poppins"/>
                <a:cs typeface="Poppins"/>
                <a:sym typeface="Poppins"/>
              </a:rPr>
              <a:t>Student Vote Day:</a:t>
            </a:r>
            <a:r>
              <a:rPr lang="en-US" sz="2300">
                <a:solidFill>
                  <a:srgbClr val="B8D43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Students take on the roles of election officials and cast ballots for local candidates running in the their school's riding.</a:t>
            </a:r>
            <a:endParaRPr sz="2300">
              <a:solidFill>
                <a:srgbClr val="26262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08" name="Google Shape;2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238" y="1532550"/>
            <a:ext cx="420137" cy="8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553" y="2773975"/>
            <a:ext cx="583510" cy="8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563" y="4038275"/>
            <a:ext cx="583500" cy="82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7263" y="5430777"/>
            <a:ext cx="680083" cy="102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Program materials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26" name="Google Shape;226;p32"/>
          <p:cNvSpPr txBox="1"/>
          <p:nvPr/>
        </p:nvSpPr>
        <p:spPr>
          <a:xfrm>
            <a:off x="8839551" y="1401200"/>
            <a:ext cx="2506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Ballot kits</a:t>
            </a:r>
            <a:endParaRPr sz="24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7" name="Google Shape;22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7675" y="2189805"/>
            <a:ext cx="2596550" cy="278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2"/>
          <p:cNvSpPr txBox="1"/>
          <p:nvPr/>
        </p:nvSpPr>
        <p:spPr>
          <a:xfrm>
            <a:off x="4847076" y="5152175"/>
            <a:ext cx="35514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Lesson plans</a:t>
            </a:r>
            <a:endParaRPr sz="190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Student Vote posters</a:t>
            </a:r>
            <a:endParaRPr sz="15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Electoral di</a:t>
            </a: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strict</a:t>
            </a: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maps</a:t>
            </a:r>
            <a:endParaRPr sz="190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Ballot boxes and screens</a:t>
            </a:r>
            <a:endParaRPr sz="190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29" name="Google Shape;22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3426" y="2190066"/>
            <a:ext cx="2506597" cy="27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2"/>
          <p:cNvSpPr txBox="1"/>
          <p:nvPr/>
        </p:nvSpPr>
        <p:spPr>
          <a:xfrm>
            <a:off x="8560250" y="5151815"/>
            <a:ext cx="30651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Ballot kit</a:t>
            </a:r>
            <a:endParaRPr sz="1900" i="0" u="none" strike="noStrike" cap="non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Statement of the poll form </a:t>
            </a:r>
            <a:endParaRPr sz="1900" i="0" u="none" strike="noStrike" cap="non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Election manual</a:t>
            </a:r>
            <a:endParaRPr sz="1900" i="0" u="none" strike="noStrike" cap="non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31" name="Google Shape;231;p32"/>
          <p:cNvSpPr txBox="1"/>
          <p:nvPr/>
        </p:nvSpPr>
        <p:spPr>
          <a:xfrm>
            <a:off x="501786" y="5151815"/>
            <a:ext cx="38616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Lesson plans, digital file</a:t>
            </a: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s</a:t>
            </a:r>
            <a:endParaRPr sz="190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Slide decks</a:t>
            </a:r>
            <a:endParaRPr sz="190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V</a:t>
            </a: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ideos </a:t>
            </a:r>
            <a:endParaRPr sz="190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Online interactives </a:t>
            </a:r>
            <a:endParaRPr sz="150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32" name="Google Shape;232;p32"/>
          <p:cNvSpPr txBox="1"/>
          <p:nvPr/>
        </p:nvSpPr>
        <p:spPr>
          <a:xfrm>
            <a:off x="754675" y="1365975"/>
            <a:ext cx="33558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SV election</a:t>
            </a:r>
            <a:r>
              <a:rPr lang="en-US"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website</a:t>
            </a:r>
            <a:endParaRPr sz="24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3" name="Google Shape;233;p32"/>
          <p:cNvSpPr txBox="1"/>
          <p:nvPr/>
        </p:nvSpPr>
        <p:spPr>
          <a:xfrm>
            <a:off x="5008851" y="1401050"/>
            <a:ext cx="3551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Resource package</a:t>
            </a:r>
            <a:endParaRPr sz="24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4" name="Google Shape;23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163" y="2248133"/>
            <a:ext cx="4530075" cy="2610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4614025" y="1782350"/>
            <a:ext cx="7229400" cy="43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Char char="●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An authentic parallel election experience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●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Makes civic education compelling 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●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Empowers students with the knowledge and skills to be engaged citizens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250" y="1782350"/>
            <a:ext cx="4008875" cy="44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Resources on the election website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40" name="Google Shape;24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325" y="1337350"/>
            <a:ext cx="9452099" cy="51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Program materials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46" name="Google Shape;246;p34"/>
          <p:cNvSpPr txBox="1"/>
          <p:nvPr/>
        </p:nvSpPr>
        <p:spPr>
          <a:xfrm>
            <a:off x="8839551" y="1401200"/>
            <a:ext cx="2506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Ballot kits</a:t>
            </a:r>
            <a:endParaRPr sz="24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47" name="Google Shape;24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7675" y="2189805"/>
            <a:ext cx="2596550" cy="278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 txBox="1"/>
          <p:nvPr/>
        </p:nvSpPr>
        <p:spPr>
          <a:xfrm>
            <a:off x="4847076" y="5152175"/>
            <a:ext cx="35514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Lesson plans</a:t>
            </a:r>
            <a:endParaRPr sz="190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Student Vote posters</a:t>
            </a:r>
            <a:endParaRPr sz="15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Electoral di</a:t>
            </a: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strict</a:t>
            </a: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maps</a:t>
            </a:r>
            <a:endParaRPr sz="190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Ballot boxes and screens</a:t>
            </a:r>
            <a:endParaRPr sz="190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49" name="Google Shape;24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3426" y="2190066"/>
            <a:ext cx="2506597" cy="27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4"/>
          <p:cNvSpPr txBox="1"/>
          <p:nvPr/>
        </p:nvSpPr>
        <p:spPr>
          <a:xfrm>
            <a:off x="8560250" y="5151815"/>
            <a:ext cx="30651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Ballot kit</a:t>
            </a:r>
            <a:endParaRPr sz="1900" i="0" u="none" strike="noStrike" cap="non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Statement of the poll form </a:t>
            </a:r>
            <a:endParaRPr sz="1900" i="0" u="none" strike="noStrike" cap="non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Election manual</a:t>
            </a:r>
            <a:endParaRPr sz="1900" i="0" u="none" strike="noStrike" cap="non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51" name="Google Shape;251;p34"/>
          <p:cNvSpPr txBox="1"/>
          <p:nvPr/>
        </p:nvSpPr>
        <p:spPr>
          <a:xfrm>
            <a:off x="501786" y="5151815"/>
            <a:ext cx="38616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Lesson plans, digital file</a:t>
            </a: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s</a:t>
            </a:r>
            <a:endParaRPr sz="190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Slide decks</a:t>
            </a:r>
            <a:endParaRPr sz="190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V</a:t>
            </a: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ideos </a:t>
            </a:r>
            <a:endParaRPr sz="190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Online interactives </a:t>
            </a:r>
            <a:endParaRPr sz="150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52" name="Google Shape;252;p34"/>
          <p:cNvSpPr txBox="1"/>
          <p:nvPr/>
        </p:nvSpPr>
        <p:spPr>
          <a:xfrm>
            <a:off x="754675" y="1365975"/>
            <a:ext cx="33558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SV election</a:t>
            </a:r>
            <a:r>
              <a:rPr lang="en-US"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website</a:t>
            </a:r>
            <a:endParaRPr sz="24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3" name="Google Shape;253;p34"/>
          <p:cNvSpPr txBox="1"/>
          <p:nvPr/>
        </p:nvSpPr>
        <p:spPr>
          <a:xfrm>
            <a:off x="5008851" y="1401050"/>
            <a:ext cx="3551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Resource package</a:t>
            </a:r>
            <a:endParaRPr sz="24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4" name="Google Shape;25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163" y="2248133"/>
            <a:ext cx="4530075" cy="2610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Package readiness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60" name="Google Shape;260;p35"/>
          <p:cNvSpPr txBox="1"/>
          <p:nvPr/>
        </p:nvSpPr>
        <p:spPr>
          <a:xfrm>
            <a:off x="5374250" y="1584975"/>
            <a:ext cx="6335700" cy="45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AutoNum type="arabicParenR"/>
            </a:pPr>
            <a:r>
              <a:rPr lang="en-US" sz="2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Look for a notification from Canada Post to track your package.</a:t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AutoNum type="arabicParenR"/>
            </a:pPr>
            <a:r>
              <a:rPr lang="en-US" sz="2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Alert your admin about the expected package.</a:t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AutoNum type="arabicParenR"/>
            </a:pPr>
            <a:r>
              <a:rPr lang="en-US" sz="2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Open the package and check the contents for accuracy.</a:t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300" y="1487213"/>
            <a:ext cx="4355825" cy="4425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Elementary Lessons: New Focus Areas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67" name="Google Shape;267;p36"/>
          <p:cNvSpPr txBox="1"/>
          <p:nvPr/>
        </p:nvSpPr>
        <p:spPr>
          <a:xfrm>
            <a:off x="729025" y="1732425"/>
            <a:ext cx="10272000" cy="4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Char char="●"/>
            </a:pPr>
            <a:r>
              <a:rPr lang="en-US" sz="2800">
                <a:latin typeface="Poppins"/>
                <a:ea typeface="Poppins"/>
                <a:cs typeface="Poppins"/>
                <a:sym typeface="Poppins"/>
              </a:rPr>
              <a:t>Best practices for building a discussion-friendly classroom (Classroom norms)</a:t>
            </a:r>
            <a:endParaRPr sz="28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Char char="●"/>
            </a:pPr>
            <a:r>
              <a:rPr lang="en-US" sz="2800">
                <a:latin typeface="Poppins"/>
                <a:ea typeface="Poppins"/>
                <a:cs typeface="Poppins"/>
                <a:sym typeface="Poppins"/>
              </a:rPr>
              <a:t>Discussion activities in each lesson with protocols to support constructive discussion skills</a:t>
            </a:r>
            <a:endParaRPr sz="28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Char char="●"/>
            </a:pPr>
            <a:r>
              <a:rPr lang="en-US" sz="2800">
                <a:latin typeface="Poppins"/>
                <a:ea typeface="Poppins"/>
                <a:cs typeface="Poppins"/>
                <a:sym typeface="Poppins"/>
              </a:rPr>
              <a:t>More close contact and tactile activities</a:t>
            </a:r>
            <a:endParaRPr sz="28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Char char="●"/>
            </a:pPr>
            <a:r>
              <a:rPr lang="en-US" sz="2800">
                <a:latin typeface="Poppins"/>
                <a:ea typeface="Poppins"/>
                <a:cs typeface="Poppins"/>
                <a:sym typeface="Poppins"/>
              </a:rPr>
              <a:t>Shorter lessons (40 min)</a:t>
            </a:r>
            <a:endParaRPr sz="28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Char char="●"/>
            </a:pPr>
            <a:r>
              <a:rPr lang="en-US" sz="2800">
                <a:latin typeface="Poppins"/>
                <a:ea typeface="Poppins"/>
                <a:cs typeface="Poppins"/>
                <a:sym typeface="Poppins"/>
              </a:rPr>
              <a:t>Activities for different su</a:t>
            </a:r>
            <a:r>
              <a:rPr lang="en-US" sz="2900">
                <a:latin typeface="Poppins"/>
                <a:ea typeface="Poppins"/>
                <a:cs typeface="Poppins"/>
                <a:sym typeface="Poppins"/>
              </a:rPr>
              <a:t>bjects (i.e. Math)</a:t>
            </a:r>
            <a:endParaRPr sz="29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Elementary Lessons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73" name="Google Shape;273;p37"/>
          <p:cNvSpPr txBox="1"/>
          <p:nvPr/>
        </p:nvSpPr>
        <p:spPr>
          <a:xfrm>
            <a:off x="729025" y="1732425"/>
            <a:ext cx="10272000" cy="3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latin typeface="Poppins"/>
                <a:ea typeface="Poppins"/>
                <a:cs typeface="Poppins"/>
                <a:sym typeface="Poppins"/>
              </a:rPr>
              <a:t>Fundamental Themes:</a:t>
            </a:r>
            <a:endParaRPr sz="3800" b="1"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3600">
                <a:latin typeface="Poppins Medium"/>
                <a:ea typeface="Poppins Medium"/>
                <a:cs typeface="Poppins Medium"/>
                <a:sym typeface="Poppins Medium"/>
              </a:rPr>
              <a:t>1: Democracy</a:t>
            </a:r>
            <a:endParaRPr sz="36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3600">
                <a:latin typeface="Poppins Medium"/>
                <a:ea typeface="Poppins Medium"/>
                <a:cs typeface="Poppins Medium"/>
                <a:sym typeface="Poppins Medium"/>
              </a:rPr>
              <a:t>2: Rights and Responsibilities</a:t>
            </a:r>
            <a:endParaRPr sz="36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3600">
                <a:latin typeface="Poppins Medium"/>
                <a:ea typeface="Poppins Medium"/>
                <a:cs typeface="Poppins Medium"/>
                <a:sym typeface="Poppins Medium"/>
              </a:rPr>
              <a:t>3: Governments in Canada</a:t>
            </a:r>
            <a:endParaRPr sz="36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-US" sz="3600">
                <a:latin typeface="Poppins Medium"/>
                <a:ea typeface="Poppins Medium"/>
                <a:cs typeface="Poppins Medium"/>
                <a:sym typeface="Poppins Medium"/>
              </a:rPr>
              <a:t>4: Federal Elections</a:t>
            </a:r>
            <a:endParaRPr sz="310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Connections game - Governments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79" name="Google Shape;2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03950"/>
            <a:ext cx="12192000" cy="4101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Elementary Lessons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85" name="Google Shape;285;p39"/>
          <p:cNvSpPr txBox="1"/>
          <p:nvPr/>
        </p:nvSpPr>
        <p:spPr>
          <a:xfrm>
            <a:off x="729025" y="1732425"/>
            <a:ext cx="10037700" cy="45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latin typeface="Poppins"/>
                <a:ea typeface="Poppins"/>
                <a:cs typeface="Poppins"/>
                <a:sym typeface="Poppins"/>
              </a:rPr>
              <a:t>Election related Lessons:</a:t>
            </a:r>
            <a:endParaRPr sz="3800" b="1"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3600">
                <a:latin typeface="Poppins Medium"/>
                <a:ea typeface="Poppins Medium"/>
                <a:cs typeface="Poppins Medium"/>
                <a:sym typeface="Poppins Medium"/>
              </a:rPr>
              <a:t>5: Campaign Communication and Media</a:t>
            </a:r>
            <a:endParaRPr sz="36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3600">
                <a:latin typeface="Poppins Medium"/>
                <a:ea typeface="Poppins Medium"/>
                <a:cs typeface="Poppins Medium"/>
                <a:sym typeface="Poppins Medium"/>
              </a:rPr>
              <a:t>6: Political Parties</a:t>
            </a:r>
            <a:endParaRPr sz="36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3600">
                <a:latin typeface="Poppins Medium"/>
                <a:ea typeface="Poppins Medium"/>
                <a:cs typeface="Poppins Medium"/>
                <a:sym typeface="Poppins Medium"/>
              </a:rPr>
              <a:t>7: My Candidates</a:t>
            </a:r>
            <a:endParaRPr sz="36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3600">
                <a:latin typeface="Poppins Medium"/>
                <a:ea typeface="Poppins Medium"/>
                <a:cs typeface="Poppins Medium"/>
                <a:sym typeface="Poppins Medium"/>
              </a:rPr>
              <a:t>8: The Voting Process</a:t>
            </a:r>
            <a:endParaRPr sz="36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-US" sz="3600">
                <a:latin typeface="Poppins Medium"/>
                <a:ea typeface="Poppins Medium"/>
                <a:cs typeface="Poppins Medium"/>
                <a:sym typeface="Poppins Medium"/>
              </a:rPr>
              <a:t>9: Post-Election Analysis</a:t>
            </a:r>
            <a:endParaRPr sz="360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Party leader Q &amp; A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91" name="Google Shape;291;p40"/>
          <p:cNvSpPr txBox="1"/>
          <p:nvPr/>
        </p:nvSpPr>
        <p:spPr>
          <a:xfrm>
            <a:off x="740300" y="4051325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40"/>
          <p:cNvSpPr txBox="1"/>
          <p:nvPr/>
        </p:nvSpPr>
        <p:spPr>
          <a:xfrm>
            <a:off x="978375" y="1719350"/>
            <a:ext cx="10726500" cy="3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3" name="Google Shape;293;p40"/>
          <p:cNvSpPr txBox="1"/>
          <p:nvPr/>
        </p:nvSpPr>
        <p:spPr>
          <a:xfrm>
            <a:off x="3266175" y="5647100"/>
            <a:ext cx="6150900" cy="8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5-6 Questions / Video responses</a:t>
            </a:r>
            <a:endParaRPr sz="28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94" name="Google Shape;29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025" y="1804300"/>
            <a:ext cx="7043948" cy="352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Pollenize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00" name="Google Shape;300;p41"/>
          <p:cNvSpPr txBox="1"/>
          <p:nvPr/>
        </p:nvSpPr>
        <p:spPr>
          <a:xfrm>
            <a:off x="2135550" y="5725900"/>
            <a:ext cx="7920900" cy="8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10-12 topics / Party platform summaries</a:t>
            </a:r>
            <a:endParaRPr sz="28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01" name="Google Shape;30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5794" y="3487150"/>
            <a:ext cx="4942943" cy="179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725" y="3551224"/>
            <a:ext cx="5228131" cy="17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5800" y="1597875"/>
            <a:ext cx="5228125" cy="1521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450" y="1549188"/>
            <a:ext cx="5486400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Pollenize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10" name="Google Shape;31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950" y="1166400"/>
            <a:ext cx="10749225" cy="563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 Narrow"/>
              <a:buNone/>
            </a:pP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case for support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 Narrow"/>
              <a:buNone/>
            </a:pP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3570925" y="1685949"/>
            <a:ext cx="79941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Declining voter turnout, particularly among youth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05" name="Google Shape;1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100" y="1979963"/>
            <a:ext cx="2863225" cy="31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Learning about parties and candidates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6" name="Google Shape;316;p43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43"/>
          <p:cNvSpPr txBox="1"/>
          <p:nvPr/>
        </p:nvSpPr>
        <p:spPr>
          <a:xfrm>
            <a:off x="475100" y="1552150"/>
            <a:ext cx="10726500" cy="49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Divide students into groups to research one party/candidate 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Invite your candidates to your school or email them questions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Consult with news org sites - Party platform summaries/district profiles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Track social media announcements from each party during the campaign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Analyze campaign advertisements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Party leader Q&amp;A videos (Student Vote resource)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 Day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3" name="Google Shape;323;p44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5650" y="1428325"/>
            <a:ext cx="7760702" cy="516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Options for Student Vote day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0" name="Google Shape;330;p45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45"/>
          <p:cNvSpPr txBox="1"/>
          <p:nvPr/>
        </p:nvSpPr>
        <p:spPr>
          <a:xfrm>
            <a:off x="1011125" y="1538700"/>
            <a:ext cx="10560300" cy="4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VOTE BY CLASSROOM </a:t>
            </a: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Classes arrange to vote at the voting location at pre-set times throughout the day.</a:t>
            </a: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HOMEROOM VOTING </a:t>
            </a: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Ballots distributed to each participating class  and students vote in their home classroom.</a:t>
            </a: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MOBILE VOTING STATION</a:t>
            </a: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Designated election officials take mobile voting booths from classroom to classroom.</a:t>
            </a: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Tips for Student Vote day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6" name="Google Shape;346;p47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47"/>
          <p:cNvSpPr txBox="1"/>
          <p:nvPr/>
        </p:nvSpPr>
        <p:spPr>
          <a:xfrm>
            <a:off x="539775" y="1605475"/>
            <a:ext cx="6175200" cy="4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Poppins"/>
              <a:buChar char="●"/>
            </a:pPr>
            <a:r>
              <a:rPr lang="en-US" sz="2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Assign students to take on the roles of election officials</a:t>
            </a:r>
            <a:endParaRPr sz="2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Poppins"/>
              <a:buChar char="●"/>
            </a:pPr>
            <a:r>
              <a:rPr lang="en-US" sz="2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 the templates to create Voter IDs and use a voters list</a:t>
            </a:r>
            <a:endParaRPr sz="2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Poppins"/>
              <a:buChar char="●"/>
            </a:pPr>
            <a:r>
              <a:rPr lang="en-US" sz="2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Create ‘I am a Voter’ stickers to participants (mailing labels work great)</a:t>
            </a:r>
            <a:endParaRPr sz="2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4975" y="1839550"/>
            <a:ext cx="5477026" cy="3647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 Results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4" name="Google Shape;354;p48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48"/>
          <p:cNvSpPr txBox="1"/>
          <p:nvPr/>
        </p:nvSpPr>
        <p:spPr>
          <a:xfrm>
            <a:off x="1011125" y="1538700"/>
            <a:ext cx="10560300" cy="4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●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Please keep your results confidential until the after the polls close</a:t>
            </a: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●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Share any news coverage </a:t>
            </a: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●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Look at the breakdown on the Student Vote election results and analyze the results</a:t>
            </a: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○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How did schools vote in your electoral district? </a:t>
            </a: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○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How does Student Vote compare to the general election results?</a:t>
            </a: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Results: Federal 2021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aphicFrame>
        <p:nvGraphicFramePr>
          <p:cNvPr id="361" name="Google Shape;361;p49"/>
          <p:cNvGraphicFramePr/>
          <p:nvPr/>
        </p:nvGraphicFramePr>
        <p:xfrm>
          <a:off x="106333" y="1431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{324E804F-3229-4E16-A9B0-0F07D9416966}</a:tableStyleId>
              </a:tblPr>
              <a:tblGrid>
                <a:gridCol w="238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7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87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1700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PARTY</a:t>
                      </a:r>
                      <a:endParaRPr sz="27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Vote</a:t>
                      </a:r>
                      <a:endParaRPr sz="27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General Election</a:t>
                      </a:r>
                      <a:endParaRPr sz="27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Seats</a:t>
                      </a:r>
                      <a:endParaRPr sz="27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Vote %</a:t>
                      </a:r>
                      <a:endParaRPr sz="27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Seats</a:t>
                      </a:r>
                      <a:endParaRPr sz="27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Vote %</a:t>
                      </a:r>
                      <a:endParaRPr sz="27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118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24.1%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160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32.6%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1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88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25.1%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119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33.7%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1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21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2.1%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32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7.6%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1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108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28.5%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25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17.8%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1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9.8%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2.3%</a:t>
                      </a:r>
                      <a:endParaRPr sz="2700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62" name="Google Shape;362;p49"/>
          <p:cNvPicPr preferRelativeResize="0"/>
          <p:nvPr/>
        </p:nvPicPr>
        <p:blipFill rotWithShape="1">
          <a:blip r:embed="rId3">
            <a:alphaModFix/>
          </a:blip>
          <a:srcRect t="23449" b="32752"/>
          <a:stretch/>
        </p:blipFill>
        <p:spPr>
          <a:xfrm>
            <a:off x="495867" y="2995001"/>
            <a:ext cx="1716206" cy="7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867" y="3802483"/>
            <a:ext cx="1998197" cy="58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983" y="4580367"/>
            <a:ext cx="1415954" cy="58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9"/>
          <p:cNvPicPr preferRelativeResize="0"/>
          <p:nvPr/>
        </p:nvPicPr>
        <p:blipFill rotWithShape="1">
          <a:blip r:embed="rId6">
            <a:alphaModFix/>
          </a:blip>
          <a:srcRect l="26016" t="20434" r="24436" b="15145"/>
          <a:stretch/>
        </p:blipFill>
        <p:spPr>
          <a:xfrm>
            <a:off x="415267" y="5337567"/>
            <a:ext cx="1877400" cy="66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4867" y="6118335"/>
            <a:ext cx="1998198" cy="635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Outcomes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72" name="Google Shape;37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7750" y="1361800"/>
            <a:ext cx="5314879" cy="538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0254" y="1490775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0254" y="4375875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6929" y="2272338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0254" y="3376663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2625" y="1490785"/>
            <a:ext cx="756325" cy="469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3400" y="3157024"/>
            <a:ext cx="3338850" cy="101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89373" y="4052450"/>
            <a:ext cx="3386900" cy="26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9329" y="5527475"/>
            <a:ext cx="5715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Outcomes among Families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86" name="Google Shape;386;p51"/>
          <p:cNvSpPr txBox="1"/>
          <p:nvPr/>
        </p:nvSpPr>
        <p:spPr>
          <a:xfrm>
            <a:off x="505550" y="1582625"/>
            <a:ext cx="4681800" cy="20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1AB9E4"/>
                </a:solidFill>
                <a:latin typeface="Poppins"/>
                <a:ea typeface="Poppins"/>
                <a:cs typeface="Poppins"/>
                <a:sym typeface="Poppins"/>
              </a:rPr>
              <a:t>90% </a:t>
            </a:r>
            <a:r>
              <a:rPr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felt the program increased their families’ opportunities to learn more about elections and politics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1"/>
          <p:cNvSpPr txBox="1"/>
          <p:nvPr/>
        </p:nvSpPr>
        <p:spPr>
          <a:xfrm>
            <a:off x="7341600" y="1503738"/>
            <a:ext cx="4242300" cy="20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1AB9E4"/>
                </a:solidFill>
                <a:latin typeface="Poppins"/>
                <a:ea typeface="Poppins"/>
                <a:cs typeface="Poppins"/>
                <a:sym typeface="Poppins"/>
              </a:rPr>
              <a:t>50% </a:t>
            </a:r>
            <a:r>
              <a:rPr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stated that they knew more about politics because of their child’s involvement 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51"/>
          <p:cNvSpPr txBox="1"/>
          <p:nvPr/>
        </p:nvSpPr>
        <p:spPr>
          <a:xfrm>
            <a:off x="505550" y="4310850"/>
            <a:ext cx="4330200" cy="17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1AB9E4"/>
                </a:solidFill>
                <a:latin typeface="Poppins"/>
                <a:ea typeface="Poppins"/>
                <a:cs typeface="Poppins"/>
                <a:sym typeface="Poppins"/>
              </a:rPr>
              <a:t>58% </a:t>
            </a:r>
            <a:r>
              <a:rPr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felt that the program increased their own interest in politics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51"/>
          <p:cNvSpPr txBox="1"/>
          <p:nvPr/>
        </p:nvSpPr>
        <p:spPr>
          <a:xfrm>
            <a:off x="7341600" y="4310850"/>
            <a:ext cx="4242300" cy="17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1AB9E4"/>
                </a:solidFill>
                <a:latin typeface="Poppins"/>
                <a:ea typeface="Poppins"/>
                <a:cs typeface="Poppins"/>
                <a:sym typeface="Poppins"/>
              </a:rPr>
              <a:t>28% </a:t>
            </a:r>
            <a:r>
              <a:rPr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reported that their child’s participation positively influenced their decision to vote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8150" y="3141950"/>
            <a:ext cx="2201050" cy="1796057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51"/>
          <p:cNvSpPr txBox="1"/>
          <p:nvPr/>
        </p:nvSpPr>
        <p:spPr>
          <a:xfrm>
            <a:off x="5868875" y="1428750"/>
            <a:ext cx="132000" cy="1912200"/>
          </a:xfrm>
          <a:prstGeom prst="rect">
            <a:avLst/>
          </a:prstGeom>
          <a:solidFill>
            <a:srgbClr val="1AB9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highlight>
                <a:srgbClr val="1AB9E4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51"/>
          <p:cNvSpPr txBox="1"/>
          <p:nvPr/>
        </p:nvSpPr>
        <p:spPr>
          <a:xfrm>
            <a:off x="5868875" y="4834300"/>
            <a:ext cx="132000" cy="1912200"/>
          </a:xfrm>
          <a:prstGeom prst="rect">
            <a:avLst/>
          </a:prstGeom>
          <a:solidFill>
            <a:srgbClr val="1AB9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highlight>
                <a:srgbClr val="1AB9E4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51"/>
          <p:cNvSpPr txBox="1"/>
          <p:nvPr/>
        </p:nvSpPr>
        <p:spPr>
          <a:xfrm>
            <a:off x="681350" y="3802700"/>
            <a:ext cx="4330200" cy="132000"/>
          </a:xfrm>
          <a:prstGeom prst="rect">
            <a:avLst/>
          </a:prstGeom>
          <a:solidFill>
            <a:srgbClr val="1AB9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51"/>
          <p:cNvSpPr txBox="1"/>
          <p:nvPr/>
        </p:nvSpPr>
        <p:spPr>
          <a:xfrm>
            <a:off x="7539450" y="3841488"/>
            <a:ext cx="4330200" cy="132000"/>
          </a:xfrm>
          <a:prstGeom prst="rect">
            <a:avLst/>
          </a:prstGeom>
          <a:solidFill>
            <a:srgbClr val="1AB9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Voter turnout - Federal elections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461" y="1166400"/>
            <a:ext cx="11807089" cy="551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Gap in turnout by age group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6275" y="1453925"/>
            <a:ext cx="9243050" cy="454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336600" y="5994375"/>
            <a:ext cx="82485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Source: Elections Canada, 2021 Federal Election</a:t>
            </a:r>
            <a:endParaRPr sz="24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case for support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3570925" y="1685949"/>
            <a:ext cx="79941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Declining voter turnout, particularly among youth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Voting is habitual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100" y="1979963"/>
            <a:ext cx="2863225" cy="31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4575" y="948450"/>
            <a:ext cx="9102875" cy="59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Voting is a habit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case for support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3570925" y="1685949"/>
            <a:ext cx="79941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Declining voter turnout, particularly among youth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Voting is habitual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Barriers to voting among youth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100" y="1979963"/>
            <a:ext cx="2863225" cy="31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Barriers to Voting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318800"/>
            <a:ext cx="11887200" cy="300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325" y="4476526"/>
            <a:ext cx="5023141" cy="11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4620" y="4476519"/>
            <a:ext cx="5023151" cy="116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629" y="5499575"/>
            <a:ext cx="4645942" cy="11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53875" y="5540800"/>
            <a:ext cx="4883899" cy="108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879</Words>
  <Application>Microsoft Office PowerPoint</Application>
  <PresentationFormat>Widescreen</PresentationFormat>
  <Paragraphs>200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Poppins</vt:lpstr>
      <vt:lpstr>Poppins Medium</vt:lpstr>
      <vt:lpstr>Arial Narrow</vt:lpstr>
      <vt:lpstr>Arial</vt:lpstr>
      <vt:lpstr>Calibri</vt:lpstr>
      <vt:lpstr>Poppins SemiBold</vt:lpstr>
      <vt:lpstr>Office Theme</vt:lpstr>
      <vt:lpstr>PowerPoint Presentation</vt:lpstr>
      <vt:lpstr>Student Vote</vt:lpstr>
      <vt:lpstr> The case for support </vt:lpstr>
      <vt:lpstr>Voter turnout - Federal elections</vt:lpstr>
      <vt:lpstr>Gap in turnout by age group</vt:lpstr>
      <vt:lpstr>The case for support</vt:lpstr>
      <vt:lpstr>Voting is a habit</vt:lpstr>
      <vt:lpstr>The case for support</vt:lpstr>
      <vt:lpstr>Barriers to Voting</vt:lpstr>
      <vt:lpstr>Access Barriers</vt:lpstr>
      <vt:lpstr>Motivational Barriers</vt:lpstr>
      <vt:lpstr>The case for support</vt:lpstr>
      <vt:lpstr>Student Vote objectives</vt:lpstr>
      <vt:lpstr>The scope</vt:lpstr>
      <vt:lpstr>PowerPoint Presentation</vt:lpstr>
      <vt:lpstr>Federal election participation</vt:lpstr>
      <vt:lpstr>The next federal election</vt:lpstr>
      <vt:lpstr>The steps</vt:lpstr>
      <vt:lpstr> Program materials</vt:lpstr>
      <vt:lpstr>Resources on the election website</vt:lpstr>
      <vt:lpstr> Program materials</vt:lpstr>
      <vt:lpstr>Package readiness</vt:lpstr>
      <vt:lpstr>Elementary Lessons: New Focus Areas</vt:lpstr>
      <vt:lpstr>Elementary Lessons</vt:lpstr>
      <vt:lpstr>Connections game - Governments</vt:lpstr>
      <vt:lpstr>Elementary Lessons</vt:lpstr>
      <vt:lpstr>Party leader Q &amp; A</vt:lpstr>
      <vt:lpstr>Pollenize</vt:lpstr>
      <vt:lpstr>Pollenize</vt:lpstr>
      <vt:lpstr>Learning about parties and candidates</vt:lpstr>
      <vt:lpstr>Student Vote Day</vt:lpstr>
      <vt:lpstr>Options for Student Vote day</vt:lpstr>
      <vt:lpstr>Tips for Student Vote day</vt:lpstr>
      <vt:lpstr>Student Vote Results</vt:lpstr>
      <vt:lpstr>Results: Federal 2021</vt:lpstr>
      <vt:lpstr>Student Outcomes</vt:lpstr>
      <vt:lpstr>Outcomes among Families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Justine Becker</cp:lastModifiedBy>
  <cp:revision>2</cp:revision>
  <dcterms:modified xsi:type="dcterms:W3CDTF">2024-04-17T14:23:52Z</dcterms:modified>
</cp:coreProperties>
</file>