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Poppins"/>
      <p:regular r:id="rId30"/>
      <p:bold r:id="rId31"/>
      <p:italic r:id="rId32"/>
      <p:boldItalic r:id="rId33"/>
    </p:embeddedFont>
    <p:embeddedFont>
      <p:font typeface="Source Code Pro"/>
      <p:regular r:id="rId34"/>
      <p:bold r:id="rId35"/>
      <p:italic r:id="rId36"/>
      <p:boldItalic r:id="rId37"/>
    </p:embeddedFont>
    <p:embeddedFont>
      <p:font typeface="Oswald"/>
      <p:regular r:id="rId38"/>
      <p:bold r:id="rId39"/>
    </p:embeddedFont>
    <p:embeddedFont>
      <p:font typeface="Helvetica Neue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C87F44-E936-4016-8EC2-1D57097A0F8C}">
  <a:tblStyle styleId="{AEC87F44-E936-4016-8EC2-1D57097A0F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regular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italic.fntdata"/><Relationship Id="rId41" Type="http://schemas.openxmlformats.org/officeDocument/2006/relationships/font" Target="fonts/HelveticaNeueLight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HelveticaNeueLigh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11" Type="http://schemas.openxmlformats.org/officeDocument/2006/relationships/slide" Target="slides/slide6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-italic.fntdata"/><Relationship Id="rId13" Type="http://schemas.openxmlformats.org/officeDocument/2006/relationships/slide" Target="slides/slide8.xml"/><Relationship Id="rId35" Type="http://schemas.openxmlformats.org/officeDocument/2006/relationships/font" Target="fonts/SourceCodePro-bold.fntdata"/><Relationship Id="rId12" Type="http://schemas.openxmlformats.org/officeDocument/2006/relationships/slide" Target="slides/slide7.xml"/><Relationship Id="rId34" Type="http://schemas.openxmlformats.org/officeDocument/2006/relationships/font" Target="fonts/SourceCodePro-regular.fntdata"/><Relationship Id="rId15" Type="http://schemas.openxmlformats.org/officeDocument/2006/relationships/slide" Target="slides/slide10.xml"/><Relationship Id="rId37" Type="http://schemas.openxmlformats.org/officeDocument/2006/relationships/font" Target="fonts/SourceCodePro-boldItalic.fntdata"/><Relationship Id="rId14" Type="http://schemas.openxmlformats.org/officeDocument/2006/relationships/slide" Target="slides/slide9.xml"/><Relationship Id="rId36" Type="http://schemas.openxmlformats.org/officeDocument/2006/relationships/font" Target="fonts/SourceCodePro-italic.fntdata"/><Relationship Id="rId17" Type="http://schemas.openxmlformats.org/officeDocument/2006/relationships/slide" Target="slides/slide12.xml"/><Relationship Id="rId39" Type="http://schemas.openxmlformats.org/officeDocument/2006/relationships/font" Target="fonts/Oswald-bold.fntdata"/><Relationship Id="rId16" Type="http://schemas.openxmlformats.org/officeDocument/2006/relationships/slide" Target="slides/slide11.xml"/><Relationship Id="rId38" Type="http://schemas.openxmlformats.org/officeDocument/2006/relationships/font" Target="fonts/Oswa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37473fa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1f37473fa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cf0993512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cf099351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cf0993512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cf099351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cf0993512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cf099351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cf0993512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cf099351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cf0993512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2cf099351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cf0993512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2cf099351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cf0993512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cf0993512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cf0993512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cf099351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cf0993512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cf099351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024a2d3d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024a2d3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cf099351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cf09935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024a2d3d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024a2d3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cf0993512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cf0993512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cf0993512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cf0993512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cf099351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cf099351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cf0993512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cf099351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cf0993512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2cf099351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cf0993512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2cf099351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cf0993512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2cf099351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-76200"/>
            <a:ext cx="12192000" cy="619200"/>
          </a:xfrm>
          <a:prstGeom prst="wedgeRectCallout">
            <a:avLst>
              <a:gd fmla="val -21132" name="adj1"/>
              <a:gd fmla="val 47582" name="adj2"/>
            </a:avLst>
          </a:prstGeom>
          <a:solidFill>
            <a:srgbClr val="EC008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0552250" y="466800"/>
            <a:ext cx="897900" cy="423000"/>
          </a:xfrm>
          <a:prstGeom prst="triangle">
            <a:avLst>
              <a:gd fmla="val 50000" name="adj"/>
            </a:avLst>
          </a:prstGeom>
          <a:solidFill>
            <a:srgbClr val="EC00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1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5933329" y="6536531"/>
            <a:ext cx="3189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625" lIns="47625" spcFirstLastPara="1" rIns="47625" wrap="square" tIns="47625">
            <a:normAutofit fontScale="70000"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b="0" sz="15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76200" y="2089800"/>
            <a:ext cx="12268200" cy="26784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74400" y="2340225"/>
            <a:ext cx="11043300" cy="212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4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" name="Google Shape;19;p4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647404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b="1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98250" y="743075"/>
            <a:ext cx="101505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3200">
                <a:latin typeface="Poppins"/>
                <a:ea typeface="Poppins"/>
                <a:cs typeface="Poppins"/>
                <a:sym typeface="Poppins"/>
              </a:rPr>
              <a:t>Democracy Bootcamp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670625" y="1678799"/>
            <a:ext cx="10515600" cy="1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CA" sz="4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Tipping Point: an experiential civic deliberation game</a:t>
            </a:r>
            <a:endParaRPr b="1" sz="4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4242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50800" lvl="0" marL="228600" rtl="0" algn="l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16265" l="0" r="0" t="18439"/>
          <a:stretch/>
        </p:blipFill>
        <p:spPr>
          <a:xfrm>
            <a:off x="7549875" y="4058075"/>
            <a:ext cx="4530149" cy="29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I: Stakeholder Meeting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87000" y="1678275"/>
            <a:ext cx="11418000" cy="1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Get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into your stakeholder groups: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Group up with the other participants who have the same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stakeholder card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  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For today, just pair up with the other stakeholder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at your table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1" name="Google Shape;141;p24"/>
          <p:cNvGrpSpPr/>
          <p:nvPr/>
        </p:nvGrpSpPr>
        <p:grpSpPr>
          <a:xfrm>
            <a:off x="868180" y="3950198"/>
            <a:ext cx="3123897" cy="2206799"/>
            <a:chOff x="574878" y="4446375"/>
            <a:chExt cx="3159600" cy="2224147"/>
          </a:xfrm>
        </p:grpSpPr>
        <p:pic>
          <p:nvPicPr>
            <p:cNvPr id="142" name="Google Shape;14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1311" y="4446375"/>
              <a:ext cx="1680356" cy="1519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4"/>
            <p:cNvSpPr txBox="1"/>
            <p:nvPr/>
          </p:nvSpPr>
          <p:spPr>
            <a:xfrm>
              <a:off x="574878" y="6087922"/>
              <a:ext cx="31596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Business Improvement Association</a:t>
              </a:r>
              <a:endParaRPr b="1" sz="600"/>
            </a:p>
          </p:txBody>
        </p:sp>
      </p:grpSp>
      <p:grpSp>
        <p:nvGrpSpPr>
          <p:cNvPr id="144" name="Google Shape;144;p24"/>
          <p:cNvGrpSpPr/>
          <p:nvPr/>
        </p:nvGrpSpPr>
        <p:grpSpPr>
          <a:xfrm>
            <a:off x="4147898" y="3936407"/>
            <a:ext cx="2272626" cy="2220528"/>
            <a:chOff x="3892081" y="4432475"/>
            <a:chExt cx="2298600" cy="2237984"/>
          </a:xfrm>
        </p:grpSpPr>
        <p:pic>
          <p:nvPicPr>
            <p:cNvPr id="145" name="Google Shape;14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70032" y="4432475"/>
              <a:ext cx="1711083" cy="1547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4"/>
            <p:cNvSpPr txBox="1"/>
            <p:nvPr/>
          </p:nvSpPr>
          <p:spPr>
            <a:xfrm>
              <a:off x="3892081" y="6087859"/>
              <a:ext cx="22986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For United Neighbours </a:t>
              </a:r>
              <a:endParaRPr b="1" sz="1600"/>
            </a:p>
          </p:txBody>
        </p:sp>
      </p:grpSp>
      <p:grpSp>
        <p:nvGrpSpPr>
          <p:cNvPr id="147" name="Google Shape;147;p24"/>
          <p:cNvGrpSpPr/>
          <p:nvPr/>
        </p:nvGrpSpPr>
        <p:grpSpPr>
          <a:xfrm>
            <a:off x="6618659" y="3936407"/>
            <a:ext cx="1926185" cy="2011560"/>
            <a:chOff x="6391081" y="4432475"/>
            <a:chExt cx="1948200" cy="2027374"/>
          </a:xfrm>
        </p:grpSpPr>
        <p:pic>
          <p:nvPicPr>
            <p:cNvPr id="148" name="Google Shape;148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09642" y="4432475"/>
              <a:ext cx="1711082" cy="1547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4"/>
            <p:cNvSpPr txBox="1"/>
            <p:nvPr/>
          </p:nvSpPr>
          <p:spPr>
            <a:xfrm>
              <a:off x="6391081" y="6087849"/>
              <a:ext cx="19482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All For One</a:t>
              </a:r>
              <a:endParaRPr b="1" sz="1600"/>
            </a:p>
          </p:txBody>
        </p:sp>
      </p:grpSp>
      <p:grpSp>
        <p:nvGrpSpPr>
          <p:cNvPr id="150" name="Google Shape;150;p24"/>
          <p:cNvGrpSpPr/>
          <p:nvPr/>
        </p:nvGrpSpPr>
        <p:grpSpPr>
          <a:xfrm>
            <a:off x="8542245" y="3936407"/>
            <a:ext cx="2708049" cy="2116040"/>
            <a:chOff x="8336652" y="4432475"/>
            <a:chExt cx="2739000" cy="2132675"/>
          </a:xfrm>
        </p:grpSpPr>
        <p:pic>
          <p:nvPicPr>
            <p:cNvPr id="151" name="Google Shape;151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50603" y="4432475"/>
              <a:ext cx="1711082" cy="1547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4"/>
            <p:cNvSpPr txBox="1"/>
            <p:nvPr/>
          </p:nvSpPr>
          <p:spPr>
            <a:xfrm>
              <a:off x="8336652" y="5982550"/>
              <a:ext cx="27390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Citizens for a Greener Community</a:t>
              </a:r>
              <a:endParaRPr b="1" sz="16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I: Stakeholder Meeting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387000" y="1678275"/>
            <a:ext cx="106818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 startAt="2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Establish group priorities (4 mins):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○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Review your Stakeholder card and discuss the motivations, goals and priorities of your group. 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○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Skim the options on the sheet. Identify some you think are important for your group and ones you think are less important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Poppins"/>
              <a:buChar char="●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goal is to clarify your stakeholder priorities and come up with a general gameplan with your stakeholder group. You do not need to memorize any items. 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2: Priority Setting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387000" y="1735325"/>
            <a:ext cx="78168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AutoNum type="arabicPeriod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Return to your original committees: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Make sure each committee has a full pack of Feature Cards.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Distribute Feature Cards: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Shuffle and distribute Feature Cards evenly among </a:t>
            </a:r>
            <a:r>
              <a:rPr i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Stakeholders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 Each stakeholder should receive eight cards. </a:t>
            </a:r>
            <a:endParaRPr i="1"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12542">
            <a:off x="8426812" y="2122151"/>
            <a:ext cx="1931223" cy="298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7715">
            <a:off x="9753845" y="2106540"/>
            <a:ext cx="1818740" cy="303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idx="4294967295" type="title"/>
          </p:nvPr>
        </p:nvSpPr>
        <p:spPr>
          <a:xfrm>
            <a:off x="340275" y="615902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2: Priority Setting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87000" y="986150"/>
            <a:ext cx="11418000" cy="24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 startAt="3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Private Sorting (1 min):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Independently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sort your eight cards into two piles based on your stakeholder priorities: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Yes: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You think it must be included in the Proposal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No: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think it should not be included in the Proposal</a:t>
            </a:r>
            <a:b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 startAt="3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Review the ‘No’ cards with your committee (5 mins):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Take turns sharing your ‘No’ cards with the other members of your committee.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If another Stakeholder thinks a card is important, they take it and add it to their ‘Yes’ pile.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AutoNum type="arabicPeriod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Cards that everyone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unanimously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agrees to be unimportant are discarded and set aside for the rest of the game.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3: Deliberations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406400" y="1792800"/>
            <a:ext cx="111300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Share your ‘Yes’ cards (5 mins):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Take turns presenting the cards from your ‘Yes’ pile and making a brief case for why it’s important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○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If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all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committee members agree that a card is important, place it in the ‘Proposal’ space on the board. Otherwise, put it in the ‘Maybe include’ space.</a:t>
            </a:r>
            <a:b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AutoNum type="arabicPeriod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Review the proposal: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Once all committee members have shared their “Yes” cards, count the number of cards in the “Proposal” container.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idx="4294967295" type="title"/>
          </p:nvPr>
        </p:nvSpPr>
        <p:spPr>
          <a:xfrm>
            <a:off x="340275" y="623252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3: Deliberations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340275" y="1459075"/>
            <a:ext cx="11805000" cy="25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AutoNum type="arabicPeriod" startAt="3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Creating the final proposal (10 mins):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Your proposal must include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exactly 16 cards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○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If there are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fewer than 16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cards, deliberate with your committee and decide which cards from the ‘Maybe include’ pile to include.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○"/>
            </a:pP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If there are </a:t>
            </a: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 than 16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cards, deliberate with your committee and decide which cards to remove.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1130475" y="4227175"/>
            <a:ext cx="4596000" cy="2246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latin typeface="Raleway"/>
                <a:ea typeface="Raleway"/>
                <a:cs typeface="Raleway"/>
                <a:sym typeface="Raleway"/>
              </a:rPr>
              <a:t>REMINDER: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Your Committee can use Flex Cards to creatively combine ideas from two different cards. Cards combined with a Flex Card count as a single card</a:t>
            </a:r>
            <a:br>
              <a:rPr lang="en-CA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CA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Ex: </a:t>
            </a:r>
            <a:r>
              <a:rPr i="1" lang="en-CA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Boardwalk card and a Bike Lane card can be merged into a boardwalk with a bike lane, earning points for both cards during scoring.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43463">
            <a:off x="8463262" y="4103945"/>
            <a:ext cx="1314460" cy="228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81747">
            <a:off x="9560897" y="4092988"/>
            <a:ext cx="1352191" cy="230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0771" y="4168027"/>
            <a:ext cx="1533081" cy="249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1130475" y="4150975"/>
            <a:ext cx="4596000" cy="2499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300">
                <a:latin typeface="Raleway"/>
                <a:ea typeface="Raleway"/>
                <a:cs typeface="Raleway"/>
                <a:sym typeface="Raleway"/>
              </a:rPr>
              <a:t>Flex Cards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5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rPr>
              <a:t>Your committee can use Flex Cards to creatively combine ideas from two different cards. Cards combined with a Flex Card count as a single card</a:t>
            </a:r>
            <a:br>
              <a:rPr lang="en-CA" sz="15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CA" sz="15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500">
              <a:solidFill>
                <a:srgbClr val="4242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5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rPr>
              <a:t>Ex: </a:t>
            </a:r>
            <a:r>
              <a:rPr i="1" lang="en-CA" sz="15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rPr>
              <a:t>A Boardwalk card and a Bike Lane card can be merged into a boardwalk with a bike lane, earning points for both cards during scoring.</a:t>
            </a:r>
            <a:br>
              <a:rPr i="1" lang="en-CA" sz="15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i="1" sz="1500">
              <a:solidFill>
                <a:srgbClr val="4242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CA" sz="1500">
                <a:solidFill>
                  <a:srgbClr val="424242"/>
                </a:solidFill>
                <a:latin typeface="Raleway"/>
                <a:ea typeface="Raleway"/>
                <a:cs typeface="Raleway"/>
                <a:sym typeface="Raleway"/>
              </a:rPr>
              <a:t>**YOUR IDEA MUST MAKE SENSE**</a:t>
            </a:r>
            <a:endParaRPr b="1" i="1" sz="1500">
              <a:solidFill>
                <a:srgbClr val="42424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4: Scoring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387000" y="1735325"/>
            <a:ext cx="11418000" cy="16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AutoNum type="arabicPeriod"/>
            </a:pP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Tally your points (4 mins): 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Using the score sheet, calculate each stakeholder’s points and them on the sheet.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Char char="○"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Remember that cards combined using a Flex Card score points for </a:t>
            </a: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both 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cards.</a:t>
            </a:r>
            <a:endParaRPr sz="27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9058225" y="4270925"/>
            <a:ext cx="2817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88" y="3601325"/>
            <a:ext cx="6822876" cy="2619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Google Shape;198;p30"/>
          <p:cNvGraphicFramePr/>
          <p:nvPr/>
        </p:nvGraphicFramePr>
        <p:xfrm>
          <a:off x="7817925" y="394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{AEC87F44-E936-4016-8EC2-1D57097A0F8C}</a:tableStyleId>
              </a:tblPr>
              <a:tblGrid>
                <a:gridCol w="870225"/>
                <a:gridCol w="870225"/>
                <a:gridCol w="870225"/>
                <a:gridCol w="870225"/>
              </a:tblGrid>
              <a:tr h="38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BIA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CGC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AFO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FUN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02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  2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+"/>
                      </a:pPr>
                      <a:r>
                        <a:rPr lang="en-CA"/>
                        <a:t>2 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 1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+"/>
                      </a:pPr>
                      <a:r>
                        <a:rPr lang="en-CA"/>
                        <a:t>1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+"/>
                      </a:pPr>
                      <a:r>
                        <a:rPr lang="en-CA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   </a:t>
                      </a:r>
                      <a:r>
                        <a:rPr lang="en-CA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   </a:t>
                      </a:r>
                      <a:r>
                        <a:rPr lang="en-CA"/>
                        <a:t>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</a:t>
                      </a:r>
                      <a:r>
                        <a:rPr b="1" lang="en-CA"/>
                        <a:t> </a:t>
                      </a:r>
                      <a:r>
                        <a:rPr lang="en-CA"/>
                        <a:t>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    </a:t>
                      </a:r>
                      <a:r>
                        <a:rPr lang="en-CA"/>
                        <a:t>3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Part 4: Scoring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387000" y="1735325"/>
            <a:ext cx="114180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AutoNum type="arabicPeriod" startAt="2"/>
            </a:pP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Calculate your Common Good Score: 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 the space provided, subtract the lowest and highest stakeholder scores. The result is your committee’s “common good” score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05" name="Google Shape;205;p31"/>
          <p:cNvGraphicFramePr/>
          <p:nvPr/>
        </p:nvGraphicFramePr>
        <p:xfrm>
          <a:off x="717925" y="3507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{AEC87F44-E936-4016-8EC2-1D57097A0F8C}</a:tableStyleId>
              </a:tblPr>
              <a:tblGrid>
                <a:gridCol w="870225"/>
                <a:gridCol w="870225"/>
                <a:gridCol w="870225"/>
                <a:gridCol w="839475"/>
              </a:tblGrid>
              <a:tr h="38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BIA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CGC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AFO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/>
                        <a:t>FUN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025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  2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+"/>
                      </a:pPr>
                      <a:r>
                        <a:rPr lang="en-CA"/>
                        <a:t>2 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/>
                        <a:t>      1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+"/>
                      </a:pPr>
                      <a:r>
                        <a:rPr lang="en-CA"/>
                        <a:t>1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+"/>
                      </a:pPr>
                      <a:r>
                        <a:rPr lang="en-CA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0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   </a:t>
                      </a:r>
                      <a:r>
                        <a:rPr lang="en-CA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   </a:t>
                      </a:r>
                      <a:r>
                        <a:rPr lang="en-CA"/>
                        <a:t>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</a:t>
                      </a:r>
                      <a:r>
                        <a:rPr b="1" lang="en-CA"/>
                        <a:t> </a:t>
                      </a:r>
                      <a:r>
                        <a:rPr lang="en-CA"/>
                        <a:t>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800"/>
                        <a:t>Total:     </a:t>
                      </a:r>
                      <a:r>
                        <a:rPr lang="en-CA"/>
                        <a:t>3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6" name="Google Shape;206;p31"/>
          <p:cNvSpPr/>
          <p:nvPr/>
        </p:nvSpPr>
        <p:spPr>
          <a:xfrm>
            <a:off x="934975" y="5533250"/>
            <a:ext cx="555900" cy="75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2666600" y="5533250"/>
            <a:ext cx="555900" cy="758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375" y="3818100"/>
            <a:ext cx="6949625" cy="131931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5820675" y="4341750"/>
            <a:ext cx="407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4</a:t>
            </a: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8282325" y="4335100"/>
            <a:ext cx="555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10484300" y="4341750"/>
            <a:ext cx="771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</a:t>
            </a: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Debrief: Example Questions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340275" y="1617050"/>
            <a:ext cx="107418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685800" rtl="0" algn="l">
              <a:spcBef>
                <a:spcPts val="1000"/>
              </a:spcBef>
              <a:spcAft>
                <a:spcPts val="0"/>
              </a:spcAft>
              <a:buSzPts val="2300"/>
              <a:buFont typeface="Poppins"/>
              <a:buChar char="●"/>
            </a:pPr>
            <a:r>
              <a:rPr lang="en-CA" sz="2300">
                <a:latin typeface="Poppins"/>
                <a:ea typeface="Poppins"/>
                <a:cs typeface="Poppins"/>
                <a:sym typeface="Poppins"/>
              </a:rPr>
              <a:t>Did you have to decide between what would be best for your stakeholder group and what would be best for the common good? How did you decide what to do?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685800" rtl="0" algn="l">
              <a:spcBef>
                <a:spcPts val="1000"/>
              </a:spcBef>
              <a:spcAft>
                <a:spcPts val="0"/>
              </a:spcAft>
              <a:buSzPts val="2300"/>
              <a:buFont typeface="Poppins"/>
              <a:buChar char="●"/>
            </a:pPr>
            <a:r>
              <a:rPr lang="en-CA" sz="2300">
                <a:latin typeface="Poppins"/>
                <a:ea typeface="Poppins"/>
                <a:cs typeface="Poppins"/>
                <a:sym typeface="Poppins"/>
              </a:rPr>
              <a:t>Do you think consensus is necessary for an idea to be in the interest of the common good?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685800" rtl="0" algn="l">
              <a:spcBef>
                <a:spcPts val="1000"/>
              </a:spcBef>
              <a:spcAft>
                <a:spcPts val="1000"/>
              </a:spcAft>
              <a:buSzPts val="2300"/>
              <a:buFont typeface="Poppins"/>
              <a:buChar char="●"/>
            </a:pPr>
            <a:r>
              <a:rPr lang="en-CA" sz="2300">
                <a:latin typeface="Poppins"/>
                <a:ea typeface="Poppins"/>
                <a:cs typeface="Poppins"/>
                <a:sym typeface="Poppins"/>
              </a:rPr>
              <a:t>Review the proposal that obtained the “common good” victory. Do you think this proposal best reflects the common good? Why or why not?</a:t>
            </a:r>
            <a:endParaRPr sz="2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idx="4294967295" type="title"/>
          </p:nvPr>
        </p:nvSpPr>
        <p:spPr>
          <a:xfrm>
            <a:off x="340275" y="976402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Lesson Plan (starter activities, assessments), Printouts, </a:t>
            </a:r>
            <a:r>
              <a:rPr lang="en-CA">
                <a:latin typeface="Poppins"/>
                <a:ea typeface="Poppins"/>
                <a:cs typeface="Poppins"/>
                <a:sym typeface="Poppins"/>
              </a:rPr>
              <a:t>Instructions: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340275" y="1735325"/>
            <a:ext cx="11371800" cy="3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politalks.ca/tippingpoint</a:t>
            </a:r>
            <a:endParaRPr b="1" sz="4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Raleway"/>
                <a:ea typeface="Raleway"/>
                <a:cs typeface="Raleway"/>
                <a:sym typeface="Raleway"/>
              </a:rPr>
              <a:t>Overview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340275" y="1735325"/>
            <a:ext cx="11371800" cy="3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Tipping Point is an activity that engages students in a simulated community planning process to build their </a:t>
            </a: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decision-making and problem solving skills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Working in committees, students assume stakeholder roles and practice </a:t>
            </a: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cooperation and consensus building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in order to create a balanced proposal that meets diverse interests. </a:t>
            </a:r>
            <a:endParaRPr i="1"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CA" sz="1700">
                <a:latin typeface="Poppins"/>
                <a:ea typeface="Poppins"/>
                <a:cs typeface="Poppins"/>
                <a:sym typeface="Poppins"/>
              </a:rPr>
              <a:t>Tipping Point is a game originally designed by Dr. Paula Waatainen and Dr. Kirstin Funke-Robinson. It has been adapted with permission by CIVIX</a:t>
            </a:r>
            <a:endParaRPr sz="17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/>
        </p:nvSpPr>
        <p:spPr>
          <a:xfrm>
            <a:off x="340275" y="1735325"/>
            <a:ext cx="11371800" cy="3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4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Class set of cards </a:t>
            </a:r>
            <a:r>
              <a:rPr b="1" lang="en-CA" sz="4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available</a:t>
            </a:r>
            <a:r>
              <a:rPr b="1" lang="en-CA" sz="4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at the back of the room (1 bag/person, please)</a:t>
            </a:r>
            <a:endParaRPr b="1" sz="4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000"/>
              <a:t>How should we live together as a society?</a:t>
            </a:r>
            <a:endParaRPr sz="5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000"/>
              <a:t>How should we live together as a society [given finite resources]?</a:t>
            </a:r>
            <a:endParaRPr sz="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idx="4294967295" type="title"/>
          </p:nvPr>
        </p:nvSpPr>
        <p:spPr>
          <a:xfrm>
            <a:off x="160175" y="764175"/>
            <a:ext cx="1069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Premise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160175" y="1678275"/>
            <a:ext cx="1141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There’s a new development being built in your community, and four stakeholder groups have been selected by the municipal council for a consultation. As a member of one of these groups, you 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want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to ensure that your group’s priorities are considered. 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8" name="Google Shape;88;p19"/>
          <p:cNvGrpSpPr/>
          <p:nvPr/>
        </p:nvGrpSpPr>
        <p:grpSpPr>
          <a:xfrm>
            <a:off x="1686187" y="3705163"/>
            <a:ext cx="2517253" cy="1774202"/>
            <a:chOff x="574878" y="4446375"/>
            <a:chExt cx="3159600" cy="2224147"/>
          </a:xfrm>
        </p:grpSpPr>
        <p:pic>
          <p:nvPicPr>
            <p:cNvPr id="89" name="Google Shape;8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1311" y="4446375"/>
              <a:ext cx="1680356" cy="1519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9"/>
            <p:cNvSpPr txBox="1"/>
            <p:nvPr/>
          </p:nvSpPr>
          <p:spPr>
            <a:xfrm>
              <a:off x="574878" y="6087922"/>
              <a:ext cx="31596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Business Improvement Association</a:t>
              </a:r>
              <a:endParaRPr b="1" sz="600"/>
            </a:p>
          </p:txBody>
        </p:sp>
      </p:grpSp>
      <p:grpSp>
        <p:nvGrpSpPr>
          <p:cNvPr id="91" name="Google Shape;91;p19"/>
          <p:cNvGrpSpPr/>
          <p:nvPr/>
        </p:nvGrpSpPr>
        <p:grpSpPr>
          <a:xfrm>
            <a:off x="4329003" y="3694075"/>
            <a:ext cx="1831295" cy="1785240"/>
            <a:chOff x="3892081" y="4432475"/>
            <a:chExt cx="2298600" cy="2237984"/>
          </a:xfrm>
        </p:grpSpPr>
        <p:pic>
          <p:nvPicPr>
            <p:cNvPr id="92" name="Google Shape;92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70032" y="4432475"/>
              <a:ext cx="1711083" cy="1547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9"/>
            <p:cNvSpPr txBox="1"/>
            <p:nvPr/>
          </p:nvSpPr>
          <p:spPr>
            <a:xfrm>
              <a:off x="3892081" y="6087859"/>
              <a:ext cx="22986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For United Neighbours </a:t>
              </a:r>
              <a:endParaRPr b="1" sz="1600"/>
            </a:p>
          </p:txBody>
        </p:sp>
      </p:grpSp>
      <p:grpSp>
        <p:nvGrpSpPr>
          <p:cNvPr id="94" name="Google Shape;94;p19"/>
          <p:cNvGrpSpPr/>
          <p:nvPr/>
        </p:nvGrpSpPr>
        <p:grpSpPr>
          <a:xfrm>
            <a:off x="6319956" y="3694075"/>
            <a:ext cx="1552131" cy="1617236"/>
            <a:chOff x="6391081" y="4432475"/>
            <a:chExt cx="1948200" cy="2027374"/>
          </a:xfrm>
        </p:grpSpPr>
        <p:pic>
          <p:nvPicPr>
            <p:cNvPr id="95" name="Google Shape;9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09642" y="4432475"/>
              <a:ext cx="1711082" cy="1547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9"/>
            <p:cNvSpPr txBox="1"/>
            <p:nvPr/>
          </p:nvSpPr>
          <p:spPr>
            <a:xfrm>
              <a:off x="6391081" y="6087849"/>
              <a:ext cx="19482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All For One</a:t>
              </a:r>
              <a:endParaRPr b="1" sz="1600"/>
            </a:p>
          </p:txBody>
        </p:sp>
      </p:grpSp>
      <p:grpSp>
        <p:nvGrpSpPr>
          <p:cNvPr id="97" name="Google Shape;97;p19"/>
          <p:cNvGrpSpPr/>
          <p:nvPr/>
        </p:nvGrpSpPr>
        <p:grpSpPr>
          <a:xfrm>
            <a:off x="7869993" y="3694075"/>
            <a:ext cx="2182161" cy="1701235"/>
            <a:chOff x="8336652" y="4432475"/>
            <a:chExt cx="2739000" cy="2132675"/>
          </a:xfrm>
        </p:grpSpPr>
        <p:pic>
          <p:nvPicPr>
            <p:cNvPr id="98" name="Google Shape;98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50603" y="4432475"/>
              <a:ext cx="1711082" cy="15475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9"/>
            <p:cNvSpPr txBox="1"/>
            <p:nvPr/>
          </p:nvSpPr>
          <p:spPr>
            <a:xfrm>
              <a:off x="8336652" y="5982550"/>
              <a:ext cx="2739000" cy="5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CA" sz="1600">
                  <a:solidFill>
                    <a:srgbClr val="424242"/>
                  </a:solidFill>
                  <a:latin typeface="Raleway"/>
                  <a:ea typeface="Raleway"/>
                  <a:cs typeface="Raleway"/>
                  <a:sym typeface="Raleway"/>
                </a:rPr>
                <a:t>Citizens for a Greener Community</a:t>
              </a:r>
              <a:endParaRPr b="1" sz="1600"/>
            </a:p>
          </p:txBody>
        </p:sp>
      </p:grpSp>
      <p:sp>
        <p:nvSpPr>
          <p:cNvPr id="100" name="Google Shape;100;p19"/>
          <p:cNvSpPr txBox="1"/>
          <p:nvPr/>
        </p:nvSpPr>
        <p:spPr>
          <a:xfrm>
            <a:off x="351900" y="5704475"/>
            <a:ext cx="114882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are also a citizen who wants the development to benefit the community as a whole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Objective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87000" y="1678275"/>
            <a:ext cx="11174400" cy="4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will form committees made up of representatives from the stakeholder groups to consult on the new development.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will be presented options for what to include in the development. Your committee will be tasked with reaching a </a:t>
            </a: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consensus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about which features to include in the final proposal. 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You will need to consider the priorities of all stakeholders and the needs of the community as a whole.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Two ways to win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87000" y="1735325"/>
            <a:ext cx="11418000" cy="4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AutoNum type="arabicPeriod"/>
            </a:pP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“Stakeholder Interests” Victory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:  At the conclusion of the game, each stakeholder in every committee will receive a score. These scores will then be tallied across all groups. The stakeholder group with the most points wins the Stakeholders Interests victory.</a:t>
            </a:r>
            <a:b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leway"/>
              <a:buAutoNum type="arabicPeriod"/>
            </a:pPr>
            <a:r>
              <a:rPr b="1"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“Common Good” Victory</a:t>
            </a:r>
            <a:r>
              <a:rPr lang="en-CA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:  At the conclusion of the game, each committee will calculate the difference between the highest and lowest stakeholder scores. The committee with the lowest number wins a Common Good victory, meaning they have done the best job balancing the interests of all stakeholders.</a:t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Game Materials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2746">
            <a:off x="572200" y="2203795"/>
            <a:ext cx="1395003" cy="23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2700">
            <a:off x="1523887" y="2259654"/>
            <a:ext cx="1346743" cy="231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6074" y="2280147"/>
            <a:ext cx="3608804" cy="239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821399" y="4987225"/>
            <a:ext cx="19035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Feature Cards</a:t>
            </a:r>
            <a:endParaRPr b="1"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5965325" y="4987225"/>
            <a:ext cx="29160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Stakeholder Cards</a:t>
            </a:r>
            <a:endParaRPr b="1"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9530711" y="4963074"/>
            <a:ext cx="22413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Game Board</a:t>
            </a:r>
            <a:endParaRPr b="1"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9312893" y="2442834"/>
            <a:ext cx="2520084" cy="190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7950" y="2134500"/>
            <a:ext cx="1839750" cy="2664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3259725" y="4987225"/>
            <a:ext cx="20562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List of Features</a:t>
            </a:r>
            <a:endParaRPr b="1" sz="2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4294967295" type="title"/>
          </p:nvPr>
        </p:nvSpPr>
        <p:spPr>
          <a:xfrm>
            <a:off x="340275" y="764177"/>
            <a:ext cx="1051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>
                <a:latin typeface="Poppins"/>
                <a:ea typeface="Poppins"/>
                <a:cs typeface="Poppins"/>
                <a:sym typeface="Poppins"/>
              </a:rPr>
              <a:t>Setting up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387000" y="1735325"/>
            <a:ext cx="115680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AutoNum type="arabicPeriod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Form committees: 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Get into groups of 4. Each group is a committee. 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AutoNum type="arabicPeriod"/>
            </a:pPr>
            <a:r>
              <a:rPr b="1"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Assign roles:</a:t>
            </a:r>
            <a:r>
              <a:rPr lang="en-CA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 There are four Stakeholder cards. Give each member of the committee a different card. This card explains the role you will play during the game.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275" y="4241625"/>
            <a:ext cx="3600482" cy="22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6100" y="4513609"/>
            <a:ext cx="3601351" cy="220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