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Poppins"/>
      <p:regular r:id="rId18"/>
      <p:bold r:id="rId19"/>
      <p:italic r:id="rId20"/>
      <p:boldItalic r:id="rId21"/>
    </p:embeddedFont>
    <p:embeddedFont>
      <p:font typeface="Source Code Pro"/>
      <p:regular r:id="rId22"/>
      <p:bold r:id="rId23"/>
      <p:italic r:id="rId24"/>
      <p:boldItalic r:id="rId25"/>
    </p:embeddedFont>
    <p:embeddedFont>
      <p:font typeface="Oswald"/>
      <p:regular r:id="rId26"/>
      <p:bold r:id="rId27"/>
    </p:embeddedFont>
    <p:embeddedFont>
      <p:font typeface="Helvetica Neue Light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italic.fntdata"/><Relationship Id="rId22" Type="http://schemas.openxmlformats.org/officeDocument/2006/relationships/font" Target="fonts/SourceCodePro-regular.fntdata"/><Relationship Id="rId21" Type="http://schemas.openxmlformats.org/officeDocument/2006/relationships/font" Target="fonts/Poppins-boldItalic.fntdata"/><Relationship Id="rId24" Type="http://schemas.openxmlformats.org/officeDocument/2006/relationships/font" Target="fonts/SourceCodePro-italic.fntdata"/><Relationship Id="rId23" Type="http://schemas.openxmlformats.org/officeDocument/2006/relationships/font" Target="fonts/SourceCodePr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swald-regular.fntdata"/><Relationship Id="rId25" Type="http://schemas.openxmlformats.org/officeDocument/2006/relationships/font" Target="fonts/SourceCodePro-boldItalic.fntdata"/><Relationship Id="rId28" Type="http://schemas.openxmlformats.org/officeDocument/2006/relationships/font" Target="fonts/HelveticaNeueLight-regular.fntdata"/><Relationship Id="rId27" Type="http://schemas.openxmlformats.org/officeDocument/2006/relationships/font" Target="fonts/Oswa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Ligh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HelveticaNeueLight-boldItalic.fntdata"/><Relationship Id="rId30" Type="http://schemas.openxmlformats.org/officeDocument/2006/relationships/font" Target="fonts/HelveticaNeueLight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19" Type="http://schemas.openxmlformats.org/officeDocument/2006/relationships/font" Target="fonts/Poppins-bold.fntdata"/><Relationship Id="rId18" Type="http://schemas.openxmlformats.org/officeDocument/2006/relationships/font" Target="fonts/Poppi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f37473fa6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1" name="Google Shape;61;g1f37473fa6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356bdba0de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356bdba0d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3fcf38238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3fcf3823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356bdba0de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356bdba0d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356bdba0de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356bdba0d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356bdba0de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356bdba0d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356bdba0de_0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356bdba0de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356bdba0de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356bdba0d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356bdba0de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356bdba0d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-76200"/>
            <a:ext cx="12192000" cy="619200"/>
          </a:xfrm>
          <a:prstGeom prst="wedgeRectCallout">
            <a:avLst>
              <a:gd fmla="val -21132" name="adj1"/>
              <a:gd fmla="val 47582" name="adj2"/>
            </a:avLst>
          </a:prstGeom>
          <a:solidFill>
            <a:srgbClr val="EC008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10552250" y="466800"/>
            <a:ext cx="897900" cy="423000"/>
          </a:xfrm>
          <a:prstGeom prst="triangle">
            <a:avLst>
              <a:gd fmla="val 50000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11"/>
          <p:cNvCxnSpPr/>
          <p:nvPr/>
        </p:nvCxnSpPr>
        <p:spPr>
          <a:xfrm>
            <a:off x="551033" y="3984367"/>
            <a:ext cx="1214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TITLE_AND_BODY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5933329" y="6536531"/>
            <a:ext cx="318900" cy="2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7625" lIns="47625" spcFirstLastPara="1" rIns="47625" wrap="square" tIns="47625">
            <a:normAutofit fontScale="70000" lnSpcReduction="20000"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  <a:defRPr b="0" sz="15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  <a:defRPr b="0" sz="15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  <a:defRPr b="0" sz="15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  <a:defRPr b="0" sz="15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  <a:defRPr b="0" sz="15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  <a:defRPr b="0" sz="15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  <a:defRPr b="0" sz="15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  <a:defRPr b="0" sz="15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  <a:defRPr b="0" sz="15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-76200" y="2089800"/>
            <a:ext cx="12268200" cy="2678400"/>
          </a:xfrm>
          <a:prstGeom prst="rect">
            <a:avLst/>
          </a:prstGeom>
          <a:solidFill>
            <a:srgbClr val="EC008C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 txBox="1"/>
          <p:nvPr>
            <p:ph type="title"/>
          </p:nvPr>
        </p:nvSpPr>
        <p:spPr>
          <a:xfrm>
            <a:off x="574400" y="2340225"/>
            <a:ext cx="11043300" cy="2125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oogle Shape;18;p4"/>
          <p:cNvCxnSpPr/>
          <p:nvPr/>
        </p:nvCxnSpPr>
        <p:spPr>
          <a:xfrm>
            <a:off x="572267" y="1700769"/>
            <a:ext cx="818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19" name="Google Shape;19;p4"/>
          <p:cNvSpPr txBox="1"/>
          <p:nvPr>
            <p:ph type="title"/>
          </p:nvPr>
        </p:nvSpPr>
        <p:spPr>
          <a:xfrm>
            <a:off x="415600" y="647404"/>
            <a:ext cx="11360700" cy="9780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415600" y="1958433"/>
            <a:ext cx="11360700" cy="4133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;p5"/>
          <p:cNvCxnSpPr/>
          <p:nvPr/>
        </p:nvCxnSpPr>
        <p:spPr>
          <a:xfrm>
            <a:off x="572267" y="1700769"/>
            <a:ext cx="818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4" name="Google Shape;24;p5"/>
          <p:cNvSpPr txBox="1"/>
          <p:nvPr>
            <p:ph type="title"/>
          </p:nvPr>
        </p:nvSpPr>
        <p:spPr>
          <a:xfrm>
            <a:off x="415600" y="647404"/>
            <a:ext cx="11360700" cy="9780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15600" y="1958433"/>
            <a:ext cx="5333100" cy="4133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6443200" y="1958433"/>
            <a:ext cx="5333100" cy="4133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415600" y="647404"/>
            <a:ext cx="11360700" cy="9780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7"/>
          <p:cNvCxnSpPr/>
          <p:nvPr/>
        </p:nvCxnSpPr>
        <p:spPr>
          <a:xfrm>
            <a:off x="558233" y="1943716"/>
            <a:ext cx="818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3" name="Google Shape;33;p7"/>
          <p:cNvSpPr txBox="1"/>
          <p:nvPr>
            <p:ph type="title"/>
          </p:nvPr>
        </p:nvSpPr>
        <p:spPr>
          <a:xfrm>
            <a:off x="415600" y="8424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415600" y="2157605"/>
            <a:ext cx="3744000" cy="3934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653667" y="705200"/>
            <a:ext cx="7570800" cy="5447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 sz="28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647404"/>
            <a:ext cx="11360700" cy="978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  <a:defRPr b="1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958433"/>
            <a:ext cx="11360700" cy="41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Code Pro"/>
              <a:buChar char="●"/>
              <a:defRPr sz="24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492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○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492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■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492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●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492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○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492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■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492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●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492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○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492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■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idx="1" type="body"/>
          </p:nvPr>
        </p:nvSpPr>
        <p:spPr>
          <a:xfrm>
            <a:off x="698250" y="743075"/>
            <a:ext cx="101505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CA" sz="3200">
                <a:latin typeface="Poppins"/>
                <a:ea typeface="Poppins"/>
                <a:cs typeface="Poppins"/>
                <a:sym typeface="Poppins"/>
              </a:rPr>
              <a:t>Democracy Bootcamp</a:t>
            </a:r>
            <a:endParaRPr sz="3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" name="Google Shape;64;p15"/>
          <p:cNvSpPr txBox="1"/>
          <p:nvPr/>
        </p:nvSpPr>
        <p:spPr>
          <a:xfrm>
            <a:off x="670625" y="1678799"/>
            <a:ext cx="10515600" cy="17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CA" sz="43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Engaging in Constructive Discourse: Exploring Election Issues</a:t>
            </a:r>
            <a:endParaRPr b="1" sz="43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4600">
              <a:solidFill>
                <a:srgbClr val="4242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50800" lvl="0" marL="228600" rtl="0" algn="l">
              <a:lnSpc>
                <a:spcPct val="70000"/>
              </a:lnSpc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42424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5" name="Google Shape;65;p15"/>
          <p:cNvSpPr txBox="1"/>
          <p:nvPr/>
        </p:nvSpPr>
        <p:spPr>
          <a:xfrm>
            <a:off x="698250" y="3319100"/>
            <a:ext cx="5143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latin typeface="Poppins"/>
                <a:ea typeface="Poppins"/>
                <a:cs typeface="Poppins"/>
                <a:sym typeface="Poppins"/>
              </a:rPr>
              <a:t>10:25 - 11:00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125" y="4822175"/>
            <a:ext cx="4566174" cy="15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idx="4294967295"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latin typeface="Raleway"/>
                <a:ea typeface="Raleway"/>
                <a:cs typeface="Raleway"/>
                <a:sym typeface="Raleway"/>
              </a:rPr>
              <a:t>Politics &amp; Controversial </a:t>
            </a:r>
            <a:r>
              <a:rPr lang="en-CA">
                <a:latin typeface="Raleway"/>
                <a:ea typeface="Raleway"/>
                <a:cs typeface="Raleway"/>
                <a:sym typeface="Raleway"/>
              </a:rPr>
              <a:t>Issue</a:t>
            </a:r>
            <a:r>
              <a:rPr lang="en-CA">
                <a:latin typeface="Raleway"/>
                <a:ea typeface="Raleway"/>
                <a:cs typeface="Raleway"/>
                <a:sym typeface="Raleway"/>
              </a:rPr>
              <a:t>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2" name="Google Shape;72;p16"/>
          <p:cNvSpPr txBox="1"/>
          <p:nvPr>
            <p:ph idx="4294967295" type="body"/>
          </p:nvPr>
        </p:nvSpPr>
        <p:spPr>
          <a:xfrm>
            <a:off x="838200" y="1825625"/>
            <a:ext cx="10793700" cy="4351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lang="en-CA">
                <a:latin typeface="Raleway"/>
                <a:ea typeface="Raleway"/>
                <a:cs typeface="Raleway"/>
                <a:sym typeface="Raleway"/>
              </a:rPr>
              <a:t>A controversial issue is an </a:t>
            </a:r>
            <a:r>
              <a:rPr i="1" lang="en-CA">
                <a:latin typeface="Raleway"/>
                <a:ea typeface="Raleway"/>
                <a:cs typeface="Raleway"/>
                <a:sym typeface="Raleway"/>
              </a:rPr>
              <a:t>authentic</a:t>
            </a:r>
            <a:r>
              <a:rPr lang="en-CA">
                <a:latin typeface="Raleway"/>
                <a:ea typeface="Raleway"/>
                <a:cs typeface="Raleway"/>
                <a:sym typeface="Raleway"/>
              </a:rPr>
              <a:t> topic that is likely to give rise to multiple and competing answers 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i="1" lang="en-CA">
                <a:latin typeface="Raleway"/>
                <a:ea typeface="Raleway"/>
                <a:cs typeface="Raleway"/>
                <a:sym typeface="Raleway"/>
              </a:rPr>
              <a:t>Political issues</a:t>
            </a:r>
            <a:r>
              <a:rPr lang="en-CA">
                <a:latin typeface="Raleway"/>
                <a:ea typeface="Raleway"/>
                <a:cs typeface="Raleway"/>
                <a:sym typeface="Raleway"/>
              </a:rPr>
              <a:t> relate to questions about how we should live together as a public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CA">
                <a:latin typeface="Raleway"/>
                <a:ea typeface="Raleway"/>
                <a:cs typeface="Raleway"/>
                <a:sym typeface="Raleway"/>
              </a:rPr>
              <a:t>Any issue can be controversial — and you can use less charged, lower stakes issues to build the skills and habits of constructive discussion</a:t>
            </a:r>
            <a:br>
              <a:rPr lang="en-CA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9233650" y="4805700"/>
            <a:ext cx="4865975" cy="477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 rotWithShape="1">
          <a:blip r:embed="rId3">
            <a:alphaModFix/>
          </a:blip>
          <a:srcRect b="0" l="37468" r="0" t="9502"/>
          <a:stretch/>
        </p:blipFill>
        <p:spPr>
          <a:xfrm>
            <a:off x="5413350" y="1172375"/>
            <a:ext cx="6724925" cy="522112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>
            <p:ph idx="4294967295" type="title"/>
          </p:nvPr>
        </p:nvSpPr>
        <p:spPr>
          <a:xfrm>
            <a:off x="368450" y="1073675"/>
            <a:ext cx="4449600" cy="845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latin typeface="Raleway"/>
                <a:ea typeface="Raleway"/>
                <a:cs typeface="Raleway"/>
                <a:sym typeface="Raleway"/>
              </a:rPr>
              <a:t>Case Studies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0" name="Google Shape;80;p17"/>
          <p:cNvSpPr txBox="1"/>
          <p:nvPr>
            <p:ph idx="4294967295" type="body"/>
          </p:nvPr>
        </p:nvSpPr>
        <p:spPr>
          <a:xfrm>
            <a:off x="368450" y="2201425"/>
            <a:ext cx="4892400" cy="3341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CA">
                <a:latin typeface="Raleway"/>
                <a:ea typeface="Raleway"/>
                <a:cs typeface="Raleway"/>
                <a:sym typeface="Raleway"/>
              </a:rPr>
              <a:t>Overviews of divisive issues in Canada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Font typeface="Calibri"/>
              <a:buChar char="●"/>
            </a:pPr>
            <a:r>
              <a:rPr lang="en-CA">
                <a:latin typeface="Raleway"/>
                <a:ea typeface="Raleway"/>
                <a:cs typeface="Raleway"/>
                <a:sym typeface="Raleway"/>
              </a:rPr>
              <a:t>Provides background information, and reasons people agree or disagree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596350" y="5635475"/>
            <a:ext cx="409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400">
                <a:latin typeface="Raleway"/>
                <a:ea typeface="Raleway"/>
                <a:cs typeface="Raleway"/>
                <a:sym typeface="Raleway"/>
              </a:rPr>
              <a:t>politalks.ca/case-studies</a:t>
            </a:r>
            <a:endParaRPr b="1" sz="24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7100" y="2839200"/>
            <a:ext cx="4824899" cy="40188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/>
          <p:nvPr>
            <p:ph idx="4294967295" type="title"/>
          </p:nvPr>
        </p:nvSpPr>
        <p:spPr>
          <a:xfrm>
            <a:off x="469200" y="517525"/>
            <a:ext cx="11253600" cy="1325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CA" sz="3200">
                <a:latin typeface="Raleway"/>
                <a:ea typeface="Raleway"/>
                <a:cs typeface="Raleway"/>
                <a:sym typeface="Raleway"/>
              </a:rPr>
              <a:t>Practice Protocol:</a:t>
            </a:r>
            <a:endParaRPr sz="32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CA" sz="3200">
                <a:latin typeface="Raleway"/>
                <a:ea typeface="Raleway"/>
                <a:cs typeface="Raleway"/>
                <a:sym typeface="Raleway"/>
              </a:rPr>
              <a:t>Structured Academic Controversy (SAC)</a:t>
            </a:r>
            <a:endParaRPr sz="3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" name="Google Shape;88;p18"/>
          <p:cNvSpPr txBox="1"/>
          <p:nvPr>
            <p:ph idx="4294967295" type="body"/>
          </p:nvPr>
        </p:nvSpPr>
        <p:spPr>
          <a:xfrm>
            <a:off x="513400" y="2231450"/>
            <a:ext cx="8949300" cy="3345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CA">
                <a:latin typeface="Raleway"/>
                <a:ea typeface="Raleway"/>
                <a:cs typeface="Raleway"/>
                <a:sym typeface="Raleway"/>
              </a:rPr>
              <a:t>Consider using the SAC protocol when you want students to: 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lang="en-CA">
                <a:latin typeface="Raleway"/>
                <a:ea typeface="Raleway"/>
                <a:cs typeface="Raleway"/>
                <a:sym typeface="Raleway"/>
              </a:rPr>
              <a:t>Discuss a controversial issue with two clear sides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lang="en-CA">
                <a:latin typeface="Raleway"/>
                <a:ea typeface="Raleway"/>
                <a:cs typeface="Raleway"/>
                <a:sym typeface="Raleway"/>
              </a:rPr>
              <a:t>Develop deep, nuanced understanding of a</a:t>
            </a:r>
            <a:br>
              <a:rPr lang="en-CA">
                <a:latin typeface="Raleway"/>
                <a:ea typeface="Raleway"/>
                <a:cs typeface="Raleway"/>
                <a:sym typeface="Raleway"/>
              </a:rPr>
            </a:br>
            <a:r>
              <a:rPr lang="en-CA">
                <a:latin typeface="Raleway"/>
                <a:ea typeface="Raleway"/>
                <a:cs typeface="Raleway"/>
                <a:sym typeface="Raleway"/>
              </a:rPr>
              <a:t>complex issue 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lang="en-CA">
                <a:latin typeface="Raleway"/>
                <a:ea typeface="Raleway"/>
                <a:cs typeface="Raleway"/>
                <a:sym typeface="Raleway"/>
              </a:rPr>
              <a:t>Practice active listening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Font typeface="Raleway"/>
              <a:buChar char="●"/>
            </a:pPr>
            <a:r>
              <a:rPr lang="en-CA">
                <a:latin typeface="Raleway"/>
                <a:ea typeface="Raleway"/>
                <a:cs typeface="Raleway"/>
                <a:sym typeface="Raleway"/>
              </a:rPr>
              <a:t>Emphasize reflection and understanding</a:t>
            </a:r>
            <a:br>
              <a:rPr lang="en-CA">
                <a:latin typeface="Raleway"/>
                <a:ea typeface="Raleway"/>
                <a:cs typeface="Raleway"/>
                <a:sym typeface="Raleway"/>
              </a:rPr>
            </a:br>
            <a:r>
              <a:rPr i="1" lang="en-CA">
                <a:latin typeface="Raleway"/>
                <a:ea typeface="Raleway"/>
                <a:cs typeface="Raleway"/>
                <a:sym typeface="Raleway"/>
              </a:rPr>
              <a:t>rather than debate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idx="4294967295" type="title"/>
          </p:nvPr>
        </p:nvSpPr>
        <p:spPr>
          <a:xfrm>
            <a:off x="557375" y="-351475"/>
            <a:ext cx="11389500" cy="1003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CA" sz="3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Protocol: Structured Academic Controversy  </a:t>
            </a:r>
            <a:endParaRPr sz="3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4" name="Google Shape;94;p19"/>
          <p:cNvSpPr txBox="1"/>
          <p:nvPr>
            <p:ph idx="4294967295" type="body"/>
          </p:nvPr>
        </p:nvSpPr>
        <p:spPr>
          <a:xfrm>
            <a:off x="838200" y="3211675"/>
            <a:ext cx="10515600" cy="23313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CA" sz="3600">
                <a:latin typeface="Raleway"/>
                <a:ea typeface="Raleway"/>
                <a:cs typeface="Raleway"/>
                <a:sym typeface="Raleway"/>
              </a:rPr>
              <a:t>No new oil pipelines should be built in Canada.</a:t>
            </a:r>
            <a:endParaRPr sz="36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3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5" name="Google Shape;95;p19"/>
          <p:cNvSpPr txBox="1"/>
          <p:nvPr>
            <p:ph idx="4294967295" type="title"/>
          </p:nvPr>
        </p:nvSpPr>
        <p:spPr>
          <a:xfrm>
            <a:off x="838200" y="996725"/>
            <a:ext cx="10515600" cy="1325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latin typeface="Raleway"/>
                <a:ea typeface="Raleway"/>
                <a:cs typeface="Raleway"/>
                <a:sym typeface="Raleway"/>
              </a:rPr>
              <a:t>Discussion Prompt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idx="4294967295" type="body"/>
          </p:nvPr>
        </p:nvSpPr>
        <p:spPr>
          <a:xfrm>
            <a:off x="483250" y="935175"/>
            <a:ext cx="11046000" cy="5623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AutoNum type="arabicPeriod"/>
            </a:pPr>
            <a:r>
              <a:rPr lang="en-CA">
                <a:latin typeface="Raleway"/>
                <a:ea typeface="Raleway"/>
                <a:cs typeface="Raleway"/>
                <a:sym typeface="Raleway"/>
              </a:rPr>
              <a:t>Split</a:t>
            </a:r>
            <a:r>
              <a:rPr lang="en-CA">
                <a:latin typeface="Raleway"/>
                <a:ea typeface="Raleway"/>
                <a:cs typeface="Raleway"/>
                <a:sym typeface="Raleway"/>
              </a:rPr>
              <a:t> into 2 groups. Decide which group will agree with the prompt and which will disagree. 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aleway"/>
              <a:buChar char="●"/>
            </a:pPr>
            <a:r>
              <a:rPr b="1" lang="en-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You don’t have to personally agree with the position you are assigned. Your goal is just to determine the best arguments or evidence for your side.</a:t>
            </a:r>
            <a:br>
              <a:rPr b="1" lang="en-CA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AutoNum type="arabicPeriod"/>
            </a:pPr>
            <a:r>
              <a:rPr lang="en-CA">
                <a:latin typeface="Raleway"/>
                <a:ea typeface="Raleway"/>
                <a:cs typeface="Raleway"/>
                <a:sym typeface="Raleway"/>
              </a:rPr>
              <a:t>Assign a timekeeper (person who showed up the earliest today).</a:t>
            </a:r>
            <a:br>
              <a:rPr lang="en-CA">
                <a:latin typeface="Raleway"/>
                <a:ea typeface="Raleway"/>
                <a:cs typeface="Raleway"/>
                <a:sym typeface="Raleway"/>
              </a:rPr>
            </a:b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CA">
                <a:latin typeface="Raleway"/>
                <a:ea typeface="Raleway"/>
                <a:cs typeface="Raleway"/>
                <a:sym typeface="Raleway"/>
              </a:rPr>
              <a:t>Identify </a:t>
            </a:r>
            <a:r>
              <a:rPr b="1" lang="en-CA">
                <a:latin typeface="Raleway"/>
                <a:ea typeface="Raleway"/>
                <a:cs typeface="Raleway"/>
                <a:sym typeface="Raleway"/>
              </a:rPr>
              <a:t>the best 3 </a:t>
            </a:r>
            <a:r>
              <a:rPr lang="en-CA">
                <a:latin typeface="Raleway"/>
                <a:ea typeface="Raleway"/>
                <a:cs typeface="Raleway"/>
                <a:sym typeface="Raleway"/>
              </a:rPr>
              <a:t>arguments in support of your assigned position. Prepare a short presentation to make the case for your side of the issue. </a:t>
            </a:r>
            <a:r>
              <a:rPr b="1" lang="en-CA">
                <a:latin typeface="Raleway"/>
                <a:ea typeface="Raleway"/>
                <a:cs typeface="Raleway"/>
                <a:sym typeface="Raleway"/>
              </a:rPr>
              <a:t>(5 mins)</a:t>
            </a:r>
            <a:br>
              <a:rPr b="1" lang="en-CA">
                <a:latin typeface="Raleway"/>
                <a:ea typeface="Raleway"/>
                <a:cs typeface="Raleway"/>
                <a:sym typeface="Raleway"/>
              </a:rPr>
            </a:b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CA">
                <a:latin typeface="Raleway"/>
                <a:ea typeface="Raleway"/>
                <a:cs typeface="Raleway"/>
                <a:sym typeface="Raleway"/>
              </a:rPr>
              <a:t>The “Agree” side presents their arguments while the “Disagree” side listens and takes notes. No interruption is allowed. </a:t>
            </a:r>
            <a:r>
              <a:rPr b="1" lang="en-CA">
                <a:latin typeface="Raleway"/>
                <a:ea typeface="Raleway"/>
                <a:cs typeface="Raleway"/>
                <a:sym typeface="Raleway"/>
              </a:rPr>
              <a:t>(3 mins)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2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0"/>
          <p:cNvSpPr txBox="1"/>
          <p:nvPr>
            <p:ph idx="4294967295" type="title"/>
          </p:nvPr>
        </p:nvSpPr>
        <p:spPr>
          <a:xfrm>
            <a:off x="483250" y="-351475"/>
            <a:ext cx="10515600" cy="1003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Protocol: Structured Academic Controversy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idx="4294967295"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latin typeface="Raleway"/>
                <a:ea typeface="Raleway"/>
                <a:cs typeface="Raleway"/>
                <a:sym typeface="Raleway"/>
              </a:rPr>
              <a:t>SAC &amp; Student Vote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7" name="Google Shape;107;p21"/>
          <p:cNvSpPr txBox="1"/>
          <p:nvPr/>
        </p:nvSpPr>
        <p:spPr>
          <a:xfrm>
            <a:off x="566200" y="1897725"/>
            <a:ext cx="6598500" cy="46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●"/>
            </a:pPr>
            <a:r>
              <a:rPr lang="en-CA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SAC on Student Vote, points to Case Studies on PoliTalks</a:t>
            </a:r>
            <a:br>
              <a:rPr lang="en-CA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2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●"/>
            </a:pPr>
            <a:r>
              <a:rPr lang="en-CA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Backgrounders and suggested reading on election issues</a:t>
            </a:r>
            <a:br>
              <a:rPr lang="en-CA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2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●"/>
            </a:pPr>
            <a:r>
              <a:rPr lang="en-CA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Cases Studies will be updated to cover important issues </a:t>
            </a:r>
            <a:endParaRPr sz="2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9475" y="789250"/>
            <a:ext cx="2598400" cy="591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/>
          <p:nvPr/>
        </p:nvSpPr>
        <p:spPr>
          <a:xfrm>
            <a:off x="7530575" y="3772550"/>
            <a:ext cx="3148200" cy="15582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idx="4294967295" type="body"/>
          </p:nvPr>
        </p:nvSpPr>
        <p:spPr>
          <a:xfrm>
            <a:off x="406900" y="750925"/>
            <a:ext cx="11277900" cy="5830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Raleway"/>
              <a:buAutoNum type="arabicPeriod" startAt="5"/>
            </a:pPr>
            <a:r>
              <a:rPr lang="en-CA">
                <a:latin typeface="Raleway"/>
                <a:ea typeface="Raleway"/>
                <a:cs typeface="Raleway"/>
                <a:sym typeface="Raleway"/>
              </a:rPr>
              <a:t>The “Disagree” side restates the “Agree” side’s positions and asks clarifying questions. These questions should seek to build understanding of the position </a:t>
            </a:r>
            <a:r>
              <a:rPr b="1" lang="en-CA">
                <a:latin typeface="Raleway"/>
                <a:ea typeface="Raleway"/>
                <a:cs typeface="Raleway"/>
                <a:sym typeface="Raleway"/>
              </a:rPr>
              <a:t>(2 min)</a:t>
            </a:r>
            <a:r>
              <a:rPr lang="en-CA">
                <a:latin typeface="Raleway"/>
                <a:ea typeface="Raleway"/>
                <a:cs typeface="Raleway"/>
                <a:sym typeface="Raleway"/>
              </a:rPr>
              <a:t>. 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Raleway"/>
              <a:buAutoNum type="arabicPeriod" startAt="5"/>
            </a:pPr>
            <a:r>
              <a:rPr lang="en-CA">
                <a:latin typeface="Raleway"/>
                <a:ea typeface="Raleway"/>
                <a:cs typeface="Raleway"/>
                <a:sym typeface="Raleway"/>
              </a:rPr>
              <a:t>The “Disagree” side presents their arguments while the “Agree” side listens and takes notes. No interruption is allowed </a:t>
            </a:r>
            <a:r>
              <a:rPr b="1" lang="en-CA">
                <a:latin typeface="Raleway"/>
                <a:ea typeface="Raleway"/>
                <a:cs typeface="Raleway"/>
                <a:sym typeface="Raleway"/>
              </a:rPr>
              <a:t>(3 mins).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Raleway"/>
              <a:buAutoNum type="arabicPeriod" startAt="5"/>
            </a:pPr>
            <a:r>
              <a:rPr lang="en-CA">
                <a:latin typeface="Raleway"/>
                <a:ea typeface="Raleway"/>
                <a:cs typeface="Raleway"/>
                <a:sym typeface="Raleway"/>
              </a:rPr>
              <a:t>The “Agree” side restates the “Disagree” side’s positions and asks clarifying questions. These questions should seek to build understanding of the position </a:t>
            </a:r>
            <a:r>
              <a:rPr b="1" lang="en-CA">
                <a:latin typeface="Raleway"/>
                <a:ea typeface="Raleway"/>
                <a:cs typeface="Raleway"/>
                <a:sym typeface="Raleway"/>
              </a:rPr>
              <a:t>(2 min)</a:t>
            </a:r>
            <a:r>
              <a:rPr lang="en-CA">
                <a:latin typeface="Raleway"/>
                <a:ea typeface="Raleway"/>
                <a:cs typeface="Raleway"/>
                <a:sym typeface="Raleway"/>
              </a:rPr>
              <a:t>. 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Raleway"/>
              <a:buAutoNum type="arabicPeriod" startAt="5"/>
            </a:pPr>
            <a:r>
              <a:rPr lang="en-CA">
                <a:latin typeface="Raleway"/>
                <a:ea typeface="Raleway"/>
                <a:cs typeface="Raleway"/>
                <a:sym typeface="Raleway"/>
              </a:rPr>
              <a:t>Come together to see if you can find common ground. You no longer have to argue the position you were assigned </a:t>
            </a:r>
            <a:r>
              <a:rPr b="1" lang="en-CA">
                <a:latin typeface="Raleway"/>
                <a:ea typeface="Raleway"/>
                <a:cs typeface="Raleway"/>
                <a:sym typeface="Raleway"/>
              </a:rPr>
              <a:t>(5 mins).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-381000" lvl="1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Raleway"/>
              <a:buAutoNum type="alphaLcPeriod"/>
            </a:pPr>
            <a:r>
              <a:rPr lang="en-CA" sz="2400">
                <a:latin typeface="Raleway"/>
                <a:ea typeface="Raleway"/>
                <a:cs typeface="Raleway"/>
                <a:sym typeface="Raleway"/>
              </a:rPr>
              <a:t>Identify the strongest and weakest arguments of both sides. What can you agree on?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indent="-381000" lvl="1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Raleway"/>
              <a:buAutoNum type="alphaLcPeriod"/>
            </a:pPr>
            <a:r>
              <a:rPr lang="en-CA" sz="2400">
                <a:latin typeface="Raleway"/>
                <a:ea typeface="Raleway"/>
                <a:cs typeface="Raleway"/>
                <a:sym typeface="Raleway"/>
              </a:rPr>
              <a:t>If you are unable to come to any agreement, explain the fundamental differences between the positions.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2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2"/>
          <p:cNvSpPr txBox="1"/>
          <p:nvPr>
            <p:ph idx="4294967295" type="title"/>
          </p:nvPr>
        </p:nvSpPr>
        <p:spPr>
          <a:xfrm>
            <a:off x="788050" y="-351475"/>
            <a:ext cx="10515600" cy="1003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Protocol: Structured Academic Controversy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idx="4294967295"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latin typeface="Raleway"/>
                <a:ea typeface="Raleway"/>
                <a:cs typeface="Raleway"/>
                <a:sym typeface="Raleway"/>
              </a:rPr>
              <a:t>Group Debrief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1" name="Google Shape;121;p23"/>
          <p:cNvSpPr txBox="1"/>
          <p:nvPr>
            <p:ph idx="4294967295" type="body"/>
          </p:nvPr>
        </p:nvSpPr>
        <p:spPr>
          <a:xfrm>
            <a:off x="1127725" y="1959088"/>
            <a:ext cx="7162800" cy="324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>
                <a:latin typeface="Raleway"/>
                <a:ea typeface="Raleway"/>
                <a:cs typeface="Raleway"/>
                <a:sym typeface="Raleway"/>
              </a:rPr>
              <a:t>What was the experience like at your table?</a:t>
            </a:r>
            <a:endParaRPr sz="2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CA" sz="2800">
                <a:latin typeface="Raleway"/>
                <a:ea typeface="Raleway"/>
                <a:cs typeface="Raleway"/>
                <a:sym typeface="Raleway"/>
              </a:rPr>
              <a:t>Did the SAC protocol help you see the issue in a different way?</a:t>
            </a:r>
            <a:endParaRPr sz="2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CA" sz="2800">
                <a:latin typeface="Raleway"/>
                <a:ea typeface="Raleway"/>
                <a:cs typeface="Raleway"/>
                <a:sym typeface="Raleway"/>
              </a:rPr>
              <a:t>Did anyone change their minds or update their beliefs?</a:t>
            </a:r>
            <a:endParaRPr i="1"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002" y="3211576"/>
            <a:ext cx="585325" cy="58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3600" y="4390925"/>
            <a:ext cx="2380000" cy="23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9048225" y="1614625"/>
            <a:ext cx="2879575" cy="282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002" y="4285788"/>
            <a:ext cx="585325" cy="58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002" y="2158538"/>
            <a:ext cx="585325" cy="58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