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</p:sldIdLst>
  <p:sldSz cy="6858000" cx="12192000"/>
  <p:notesSz cx="6858000" cy="9144000"/>
  <p:embeddedFontLst>
    <p:embeddedFont>
      <p:font typeface="Poppins"/>
      <p:regular r:id="rId65"/>
      <p:bold r:id="rId66"/>
      <p:italic r:id="rId67"/>
      <p:boldItalic r:id="rId68"/>
    </p:embeddedFont>
    <p:embeddedFont>
      <p:font typeface="Poppins Medium"/>
      <p:regular r:id="rId69"/>
      <p:bold r:id="rId70"/>
      <p:italic r:id="rId71"/>
      <p:boldItalic r:id="rId72"/>
    </p:embeddedFont>
    <p:embeddedFont>
      <p:font typeface="Poppins SemiBold"/>
      <p:regular r:id="rId73"/>
      <p:bold r:id="rId74"/>
      <p:italic r:id="rId75"/>
      <p:boldItalic r:id="rId76"/>
    </p:embeddedFont>
    <p:embeddedFont>
      <p:font typeface="Poppins ExtraBold"/>
      <p:bold r:id="rId77"/>
      <p:boldItalic r:id="rId7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font" Target="fonts/PoppinsSemiBold-regular.fntdata"/><Relationship Id="rId72" Type="http://schemas.openxmlformats.org/officeDocument/2006/relationships/font" Target="fonts/PoppinsMedium-boldItalic.fntdata"/><Relationship Id="rId31" Type="http://schemas.openxmlformats.org/officeDocument/2006/relationships/slide" Target="slides/slide27.xml"/><Relationship Id="rId75" Type="http://schemas.openxmlformats.org/officeDocument/2006/relationships/font" Target="fonts/PoppinsSemiBold-italic.fntdata"/><Relationship Id="rId30" Type="http://schemas.openxmlformats.org/officeDocument/2006/relationships/slide" Target="slides/slide26.xml"/><Relationship Id="rId74" Type="http://schemas.openxmlformats.org/officeDocument/2006/relationships/font" Target="fonts/PoppinsSemiBold-bold.fntdata"/><Relationship Id="rId33" Type="http://schemas.openxmlformats.org/officeDocument/2006/relationships/slide" Target="slides/slide29.xml"/><Relationship Id="rId77" Type="http://schemas.openxmlformats.org/officeDocument/2006/relationships/font" Target="fonts/PoppinsExtraBold-bold.fntdata"/><Relationship Id="rId32" Type="http://schemas.openxmlformats.org/officeDocument/2006/relationships/slide" Target="slides/slide28.xml"/><Relationship Id="rId76" Type="http://schemas.openxmlformats.org/officeDocument/2006/relationships/font" Target="fonts/PoppinsSemiBold-boldItalic.fntdata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8" Type="http://schemas.openxmlformats.org/officeDocument/2006/relationships/font" Target="fonts/PoppinsExtraBold-boldItalic.fntdata"/><Relationship Id="rId71" Type="http://schemas.openxmlformats.org/officeDocument/2006/relationships/font" Target="fonts/PoppinsMedium-italic.fntdata"/><Relationship Id="rId70" Type="http://schemas.openxmlformats.org/officeDocument/2006/relationships/font" Target="fonts/PoppinsMedium-bold.fntdata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font" Target="fonts/Poppins-bold.fntdata"/><Relationship Id="rId21" Type="http://schemas.openxmlformats.org/officeDocument/2006/relationships/slide" Target="slides/slide17.xml"/><Relationship Id="rId65" Type="http://schemas.openxmlformats.org/officeDocument/2006/relationships/font" Target="fonts/Poppins-regular.fntdata"/><Relationship Id="rId24" Type="http://schemas.openxmlformats.org/officeDocument/2006/relationships/slide" Target="slides/slide20.xml"/><Relationship Id="rId68" Type="http://schemas.openxmlformats.org/officeDocument/2006/relationships/font" Target="fonts/Poppins-boldItalic.fntdata"/><Relationship Id="rId23" Type="http://schemas.openxmlformats.org/officeDocument/2006/relationships/slide" Target="slides/slide19.xml"/><Relationship Id="rId67" Type="http://schemas.openxmlformats.org/officeDocument/2006/relationships/font" Target="fonts/Poppins-italic.fntdata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PoppinsMedium-regular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30106cb209_0_4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g330106cb209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g330106cb209_0_47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f8d277794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2f8d277794a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f8d277794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2f8d277794a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f8d277794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2f8d277794a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f8d277794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2f8d277794a_0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f8d277794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2f8d277794a_0_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30106cb209_0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330106cb209_0_3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30106cb209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330106cb209_0_3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dcb769e98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2dcb769e987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30106cb209_0_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330106cb209_0_5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dcb769e987_4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dcb769e987_4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30106cb209_0_6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g330106cb209_0_6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2d79816f1c_2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32d79816f1c_2_3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30106cb209_0_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330106cb209_0_4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2d79816f1c_2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32d79816f1c_2_2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2d79816f1c_2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2d79816f1c_2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2d79816f1c_2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2d79816f1c_2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2d79816f1c_2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2d79816f1c_2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2d79816f1c_2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2d79816f1c_2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d9a9c0e91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g2d9a9c0e91d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f4cacf0b21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2f4cacf0b21_0_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30106cb20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330106cb209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30106cb209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g330106cb209_0_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30106cb209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g330106cb209_0_2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2d79816f1c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g32d79816f1c_0_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30c78a067d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8" name="Google Shape;458;g330c78a067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g330c78a067d_0_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f8d277794a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g2f8d277794a_0_2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f8d277794a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g2f8d277794a_0_3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f8d277794a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g2f8d277794a_0_3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f8d277794a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g2f8d277794a_0_3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f8d277794a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g2f8d277794a_0_3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f8d277794a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g2f8d277794a_0_3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f8d277794a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g2f8d277794a_0_3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f8d277794a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g2f8d277794a_0_3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30c78a06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330c78a067d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5" name="Google Shape;35;p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1" name="Google Shape;51;p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2" name="Google Shape;52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9" name="Google Shape;59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16.png"/><Relationship Id="rId5" Type="http://schemas.openxmlformats.org/officeDocument/2006/relationships/image" Target="../media/image9.png"/><Relationship Id="rId6" Type="http://schemas.openxmlformats.org/officeDocument/2006/relationships/image" Target="../media/image14.png"/><Relationship Id="rId7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46.png"/><Relationship Id="rId6" Type="http://schemas.openxmlformats.org/officeDocument/2006/relationships/image" Target="../media/image41.png"/><Relationship Id="rId7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drive.google.com/file/d/1EELezpa3oTxyIv-AV4dm8V9btnMRIaSm/view" TargetMode="External"/><Relationship Id="rId4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Relationship Id="rId4" Type="http://schemas.openxmlformats.org/officeDocument/2006/relationships/image" Target="../media/image32.png"/><Relationship Id="rId5" Type="http://schemas.openxmlformats.org/officeDocument/2006/relationships/image" Target="../media/image3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8.png"/><Relationship Id="rId4" Type="http://schemas.openxmlformats.org/officeDocument/2006/relationships/image" Target="../media/image15.png"/><Relationship Id="rId5" Type="http://schemas.openxmlformats.org/officeDocument/2006/relationships/image" Target="../media/image8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png"/><Relationship Id="rId4" Type="http://schemas.openxmlformats.org/officeDocument/2006/relationships/image" Target="../media/image37.png"/><Relationship Id="rId5" Type="http://schemas.openxmlformats.org/officeDocument/2006/relationships/image" Target="../media/image40.jpg"/><Relationship Id="rId6" Type="http://schemas.openxmlformats.org/officeDocument/2006/relationships/image" Target="../media/image5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9.png"/><Relationship Id="rId4" Type="http://schemas.openxmlformats.org/officeDocument/2006/relationships/image" Target="../media/image5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2.png"/><Relationship Id="rId4" Type="http://schemas.openxmlformats.org/officeDocument/2006/relationships/image" Target="../media/image58.png"/><Relationship Id="rId5" Type="http://schemas.openxmlformats.org/officeDocument/2006/relationships/image" Target="../media/image57.png"/><Relationship Id="rId6" Type="http://schemas.openxmlformats.org/officeDocument/2006/relationships/image" Target="../media/image5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4.png"/><Relationship Id="rId4" Type="http://schemas.openxmlformats.org/officeDocument/2006/relationships/image" Target="../media/image80.png"/><Relationship Id="rId5" Type="http://schemas.openxmlformats.org/officeDocument/2006/relationships/image" Target="../media/image6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7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0.png"/><Relationship Id="rId4" Type="http://schemas.openxmlformats.org/officeDocument/2006/relationships/image" Target="../media/image79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>
            <p:ph type="title"/>
          </p:nvPr>
        </p:nvSpPr>
        <p:spPr>
          <a:xfrm>
            <a:off x="0" y="0"/>
            <a:ext cx="12192000" cy="5715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t/>
            </a:r>
            <a:endParaRPr sz="100">
              <a:solidFill>
                <a:srgbClr val="7030A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84" name="Google Shape;8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275" y="2454214"/>
            <a:ext cx="2924350" cy="194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 b="6279" l="0" r="0" t="0"/>
          <a:stretch/>
        </p:blipFill>
        <p:spPr>
          <a:xfrm>
            <a:off x="4279376" y="564025"/>
            <a:ext cx="7912625" cy="572996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/>
          <p:nvPr>
            <p:ph type="title"/>
          </p:nvPr>
        </p:nvSpPr>
        <p:spPr>
          <a:xfrm>
            <a:off x="0" y="6286525"/>
            <a:ext cx="12192000" cy="5715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t/>
            </a:r>
            <a:endParaRPr sz="100">
              <a:solidFill>
                <a:srgbClr val="7030A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4575" y="948450"/>
            <a:ext cx="9102875" cy="590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Voting is a habit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555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Case for Student Vote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52" name="Google Shape;152;p23"/>
          <p:cNvSpPr txBox="1"/>
          <p:nvPr/>
        </p:nvSpPr>
        <p:spPr>
          <a:xfrm>
            <a:off x="3570925" y="1685949"/>
            <a:ext cx="79941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Declining voter turnout, particularly among youth</a:t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Voting is habitual</a:t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"/>
              <a:buChar char="•"/>
            </a:pPr>
            <a:r>
              <a:rPr b="1" lang="en-US" sz="3000">
                <a:solidFill>
                  <a:srgbClr val="262626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Addresses barriers to voting</a:t>
            </a:r>
            <a:endParaRPr b="1" sz="3000">
              <a:solidFill>
                <a:srgbClr val="262626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53" name="Google Shape;15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100" y="1979963"/>
            <a:ext cx="2863225" cy="312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Barriers to voting 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0475" y="1641550"/>
            <a:ext cx="7697825" cy="43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250" y="2989550"/>
            <a:ext cx="1387800" cy="13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650" y="3141950"/>
            <a:ext cx="1387800" cy="13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250" y="3098000"/>
            <a:ext cx="1387800" cy="13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3525" y="3232150"/>
            <a:ext cx="1387800" cy="138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Motivational vs Access Barriers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69" name="Google Shape;16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318800"/>
            <a:ext cx="11887200" cy="3005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5325" y="4476526"/>
            <a:ext cx="5023141" cy="11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14620" y="4476519"/>
            <a:ext cx="5023151" cy="1168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6629" y="5499575"/>
            <a:ext cx="4645942" cy="11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53875" y="5540800"/>
            <a:ext cx="4883899" cy="108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Motivational barriers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pSp>
        <p:nvGrpSpPr>
          <p:cNvPr id="179" name="Google Shape;179;p26"/>
          <p:cNvGrpSpPr/>
          <p:nvPr/>
        </p:nvGrpSpPr>
        <p:grpSpPr>
          <a:xfrm>
            <a:off x="1231575" y="1388425"/>
            <a:ext cx="8882749" cy="5386800"/>
            <a:chOff x="1231575" y="1388425"/>
            <a:chExt cx="8882749" cy="5386800"/>
          </a:xfrm>
        </p:grpSpPr>
        <p:pic>
          <p:nvPicPr>
            <p:cNvPr id="180" name="Google Shape;180;p26"/>
            <p:cNvPicPr preferRelativeResize="0"/>
            <p:nvPr/>
          </p:nvPicPr>
          <p:blipFill rotWithShape="1">
            <a:blip r:embed="rId3">
              <a:alphaModFix/>
            </a:blip>
            <a:srcRect b="0" l="-2940" r="2939" t="0"/>
            <a:stretch/>
          </p:blipFill>
          <p:spPr>
            <a:xfrm>
              <a:off x="1231575" y="1388425"/>
              <a:ext cx="8882749" cy="538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" name="Google Shape;181;p26"/>
            <p:cNvSpPr txBox="1"/>
            <p:nvPr/>
          </p:nvSpPr>
          <p:spPr>
            <a:xfrm>
              <a:off x="4057000" y="3824100"/>
              <a:ext cx="3492900" cy="9570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300"/>
                <a:buFont typeface="Calibri"/>
                <a:buNone/>
              </a:pPr>
              <a:r>
                <a:rPr b="1" i="0" lang="en-US" sz="2300" u="none" cap="none" strike="noStrike">
                  <a:solidFill>
                    <a:srgbClr val="666666"/>
                  </a:solidFill>
                  <a:latin typeface="Calibri"/>
                  <a:ea typeface="Calibri"/>
                  <a:cs typeface="Calibri"/>
                  <a:sym typeface="Calibri"/>
                </a:rPr>
                <a:t>a belief that voting is a choice rather than a duty</a:t>
              </a:r>
              <a:endParaRPr b="1" i="0" sz="23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3800" y="398700"/>
            <a:ext cx="9192700" cy="710170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7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Access barriers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555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Case for Student Vote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93" name="Google Shape;193;p28"/>
          <p:cNvSpPr txBox="1"/>
          <p:nvPr/>
        </p:nvSpPr>
        <p:spPr>
          <a:xfrm>
            <a:off x="3570925" y="1685949"/>
            <a:ext cx="7994100" cy="4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Declining voter turnout, particularly among youth</a:t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Voting is habitual</a:t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Addresses barriers to voting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262626"/>
              </a:solidFill>
              <a:highlight>
                <a:schemeClr val="lt1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"/>
              <a:buChar char="•"/>
            </a:pPr>
            <a:r>
              <a:rPr b="1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Less political engagement at home</a:t>
            </a:r>
            <a:endParaRPr b="1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"/>
              <a:buChar char="•"/>
            </a:pPr>
            <a:r>
              <a:rPr b="1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Early exposure is important</a:t>
            </a:r>
            <a:endParaRPr b="1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4" name="Google Shape;19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100" y="1979963"/>
            <a:ext cx="2863225" cy="312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Student Vote objectives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00" name="Google Shape;200;p29"/>
          <p:cNvSpPr txBox="1"/>
          <p:nvPr/>
        </p:nvSpPr>
        <p:spPr>
          <a:xfrm>
            <a:off x="3570925" y="1622036"/>
            <a:ext cx="7994100" cy="49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26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Introduce the concepts of democracy and elections</a:t>
            </a:r>
            <a:endParaRPr b="0" i="0" sz="26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26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Develop </a:t>
            </a:r>
            <a:r>
              <a:rPr lang="en-US" sz="26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student</a:t>
            </a:r>
            <a:r>
              <a:rPr b="0" i="0" lang="en-US" sz="26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interest in politics</a:t>
            </a:r>
            <a:endParaRPr b="0" i="0" sz="26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26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Foster a sense of community</a:t>
            </a:r>
            <a:endParaRPr b="0" i="0" sz="26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26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Strengthen attitudes towards voting</a:t>
            </a:r>
            <a:endParaRPr b="0" i="0" sz="26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26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Spark political discussion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26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Demystify the voting process</a:t>
            </a:r>
            <a:endParaRPr b="0" i="0" sz="26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2600" u="none" cap="none" strike="noStrike">
                <a:solidFill>
                  <a:srgbClr val="262626"/>
                </a:solidFill>
                <a:highlight>
                  <a:schemeClr val="lt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Build a habit of electoral participation </a:t>
            </a:r>
            <a:endParaRPr b="0" i="0" sz="26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01" name="Google Shape;20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425" y="1685962"/>
            <a:ext cx="2807901" cy="421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scope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07" name="Google Shape;207;p30"/>
          <p:cNvSpPr txBox="1"/>
          <p:nvPr/>
        </p:nvSpPr>
        <p:spPr>
          <a:xfrm>
            <a:off x="3556650" y="1685949"/>
            <a:ext cx="7994100" cy="48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Designed for grades 4 to 12</a:t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Offered at all levels of elections in most jurisdictions across Canada</a:t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6</a:t>
            </a: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9</a:t>
            </a:r>
            <a:r>
              <a:rPr b="0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elections in Canada since 2003</a:t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Since 2018, we have also organized six Student Vote projects in Latin America </a:t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08" name="Google Shape;20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425" y="1685962"/>
            <a:ext cx="2807901" cy="421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Student outcomes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14" name="Google Shape;21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6204" y="1166400"/>
            <a:ext cx="5314879" cy="538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0254" y="1490775"/>
            <a:ext cx="5715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4281" y="4258626"/>
            <a:ext cx="5715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2327" y="2066575"/>
            <a:ext cx="5715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21539" y="3204224"/>
            <a:ext cx="5715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52625" y="1490785"/>
            <a:ext cx="756325" cy="469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13400" y="3157024"/>
            <a:ext cx="3338850" cy="101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89373" y="4052450"/>
            <a:ext cx="3386900" cy="26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2327" y="5313028"/>
            <a:ext cx="5715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1"/>
          <p:cNvSpPr txBox="1"/>
          <p:nvPr/>
        </p:nvSpPr>
        <p:spPr>
          <a:xfrm>
            <a:off x="1333500" y="1206060"/>
            <a:ext cx="6219125" cy="7815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Student Vote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2" name="Google Shape;92;p14"/>
          <p:cNvSpPr txBox="1"/>
          <p:nvPr/>
        </p:nvSpPr>
        <p:spPr>
          <a:xfrm>
            <a:off x="4614025" y="1782350"/>
            <a:ext cx="7229400" cy="43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Arial"/>
              <a:buChar char="●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chemeClr val="lt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Designed to cultivate the habits of  active and informed citizenship</a:t>
            </a:r>
            <a:endParaRPr b="0" i="0" sz="3000" u="none" cap="none" strike="noStrike">
              <a:solidFill>
                <a:srgbClr val="262626"/>
              </a:solidFill>
              <a:highlight>
                <a:schemeClr val="lt1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chemeClr val="lt1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●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chemeClr val="lt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Students cast ballots for the official candidates in a parallel election</a:t>
            </a:r>
            <a:endParaRPr b="0" i="0" sz="3000" u="none" cap="none" strike="noStrike">
              <a:solidFill>
                <a:srgbClr val="262626"/>
              </a:solidFill>
              <a:highlight>
                <a:schemeClr val="lt1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●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Brings democracy to life</a:t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250" y="1782350"/>
            <a:ext cx="4008875" cy="443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Outcomes among families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29" name="Google Shape;229;p32"/>
          <p:cNvSpPr txBox="1"/>
          <p:nvPr/>
        </p:nvSpPr>
        <p:spPr>
          <a:xfrm>
            <a:off x="505550" y="1582625"/>
            <a:ext cx="4681800" cy="20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800" u="none" cap="none" strike="noStrike">
                <a:solidFill>
                  <a:srgbClr val="1AB9E4"/>
                </a:solidFill>
                <a:latin typeface="Poppins"/>
                <a:ea typeface="Poppins"/>
                <a:cs typeface="Poppins"/>
                <a:sym typeface="Poppins"/>
              </a:rPr>
              <a:t>90% </a:t>
            </a: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felt the program increased their families’ opportunities to learn more about elections and politics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2"/>
          <p:cNvSpPr txBox="1"/>
          <p:nvPr/>
        </p:nvSpPr>
        <p:spPr>
          <a:xfrm>
            <a:off x="7341600" y="1503738"/>
            <a:ext cx="4242300" cy="20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800" u="none" cap="none" strike="noStrike">
                <a:solidFill>
                  <a:srgbClr val="1AB9E4"/>
                </a:solidFill>
                <a:latin typeface="Poppins"/>
                <a:ea typeface="Poppins"/>
                <a:cs typeface="Poppins"/>
                <a:sym typeface="Poppins"/>
              </a:rPr>
              <a:t>50% </a:t>
            </a: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stated that they knew more about politics because of their child’s involvement 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2"/>
          <p:cNvSpPr txBox="1"/>
          <p:nvPr/>
        </p:nvSpPr>
        <p:spPr>
          <a:xfrm>
            <a:off x="505550" y="4310850"/>
            <a:ext cx="4330200" cy="17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800" u="none" cap="none" strike="noStrike">
                <a:solidFill>
                  <a:srgbClr val="1AB9E4"/>
                </a:solidFill>
                <a:latin typeface="Poppins"/>
                <a:ea typeface="Poppins"/>
                <a:cs typeface="Poppins"/>
                <a:sym typeface="Poppins"/>
              </a:rPr>
              <a:t>58% </a:t>
            </a: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felt that the program increased their own interest in politics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2"/>
          <p:cNvSpPr txBox="1"/>
          <p:nvPr/>
        </p:nvSpPr>
        <p:spPr>
          <a:xfrm>
            <a:off x="7341600" y="4310850"/>
            <a:ext cx="4242300" cy="17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800" u="none" cap="none" strike="noStrike">
                <a:solidFill>
                  <a:srgbClr val="1AB9E4"/>
                </a:solidFill>
                <a:latin typeface="Poppins"/>
                <a:ea typeface="Poppins"/>
                <a:cs typeface="Poppins"/>
                <a:sym typeface="Poppins"/>
              </a:rPr>
              <a:t>28% </a:t>
            </a: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reported that their child’s participation positively influenced their decision to vote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8150" y="3141950"/>
            <a:ext cx="2201050" cy="1796057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2"/>
          <p:cNvSpPr txBox="1"/>
          <p:nvPr/>
        </p:nvSpPr>
        <p:spPr>
          <a:xfrm>
            <a:off x="5868875" y="1428750"/>
            <a:ext cx="132000" cy="1912200"/>
          </a:xfrm>
          <a:prstGeom prst="rect">
            <a:avLst/>
          </a:prstGeom>
          <a:solidFill>
            <a:srgbClr val="1AB9E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highlight>
                <a:srgbClr val="1AB9E4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2"/>
          <p:cNvSpPr txBox="1"/>
          <p:nvPr/>
        </p:nvSpPr>
        <p:spPr>
          <a:xfrm>
            <a:off x="5868875" y="4834300"/>
            <a:ext cx="132000" cy="1912200"/>
          </a:xfrm>
          <a:prstGeom prst="rect">
            <a:avLst/>
          </a:prstGeom>
          <a:solidFill>
            <a:srgbClr val="1AB9E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highlight>
                <a:srgbClr val="1AB9E4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32"/>
          <p:cNvSpPr txBox="1"/>
          <p:nvPr/>
        </p:nvSpPr>
        <p:spPr>
          <a:xfrm>
            <a:off x="681350" y="3802700"/>
            <a:ext cx="4330200" cy="132000"/>
          </a:xfrm>
          <a:prstGeom prst="rect">
            <a:avLst/>
          </a:prstGeom>
          <a:solidFill>
            <a:srgbClr val="1AB9E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2"/>
          <p:cNvSpPr txBox="1"/>
          <p:nvPr/>
        </p:nvSpPr>
        <p:spPr>
          <a:xfrm>
            <a:off x="7539450" y="3841488"/>
            <a:ext cx="4330200" cy="132000"/>
          </a:xfrm>
          <a:prstGeom prst="rect">
            <a:avLst/>
          </a:prstGeom>
          <a:solidFill>
            <a:srgbClr val="1AB9E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3" title="NOV-7-FINAL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2025 Federal Election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48" name="Google Shape;24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250" y="2743475"/>
            <a:ext cx="6061101" cy="178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1751" y="1322050"/>
            <a:ext cx="5386799" cy="538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Federal election participation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55" name="Google Shape;255;p35"/>
          <p:cNvSpPr txBox="1"/>
          <p:nvPr/>
        </p:nvSpPr>
        <p:spPr>
          <a:xfrm>
            <a:off x="3743275" y="1360750"/>
            <a:ext cx="7994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425" y="1360750"/>
            <a:ext cx="8584102" cy="533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6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Program materials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62" name="Google Shape;262;p36"/>
          <p:cNvSpPr txBox="1"/>
          <p:nvPr/>
        </p:nvSpPr>
        <p:spPr>
          <a:xfrm>
            <a:off x="8839551" y="1401200"/>
            <a:ext cx="2506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0" lang="en-US" sz="22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Ballot kits</a:t>
            </a:r>
            <a:endParaRPr b="1" i="0" sz="2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63" name="Google Shape;26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4500" y="2036005"/>
            <a:ext cx="2596550" cy="278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6"/>
          <p:cNvSpPr txBox="1"/>
          <p:nvPr/>
        </p:nvSpPr>
        <p:spPr>
          <a:xfrm>
            <a:off x="4847076" y="5152175"/>
            <a:ext cx="35514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Lesson plans</a:t>
            </a:r>
            <a:endParaRPr i="0" sz="19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 Medium"/>
              <a:buChar char="●"/>
            </a:pPr>
            <a:r>
              <a:rPr lang="en-US" sz="1900">
                <a:latin typeface="Poppins Medium"/>
                <a:ea typeface="Poppins Medium"/>
                <a:cs typeface="Poppins Medium"/>
                <a:sym typeface="Poppins Medium"/>
              </a:rPr>
              <a:t>Campaign guide</a:t>
            </a:r>
            <a:endParaRPr sz="19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Student Vote posters</a:t>
            </a:r>
            <a:endParaRPr sz="15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Electoral di</a:t>
            </a:r>
            <a:r>
              <a:rPr lang="en-US" sz="1900">
                <a:latin typeface="Poppins Medium"/>
                <a:ea typeface="Poppins Medium"/>
                <a:cs typeface="Poppins Medium"/>
                <a:sym typeface="Poppins Medium"/>
              </a:rPr>
              <a:t>strict</a:t>
            </a: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maps</a:t>
            </a:r>
            <a:endParaRPr i="0" sz="19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Ballot boxes</a:t>
            </a:r>
            <a:r>
              <a:rPr lang="en-US" sz="1900">
                <a:latin typeface="Poppins Medium"/>
                <a:ea typeface="Poppins Medium"/>
                <a:cs typeface="Poppins Medium"/>
                <a:sym typeface="Poppins Medium"/>
              </a:rPr>
              <a:t>, </a:t>
            </a: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screens</a:t>
            </a:r>
            <a:endParaRPr i="0" sz="19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65" name="Google Shape;265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83426" y="2190066"/>
            <a:ext cx="2506597" cy="27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6"/>
          <p:cNvSpPr txBox="1"/>
          <p:nvPr/>
        </p:nvSpPr>
        <p:spPr>
          <a:xfrm>
            <a:off x="8560250" y="5151815"/>
            <a:ext cx="30651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Ballot kit</a:t>
            </a:r>
            <a:endParaRPr i="0" sz="1900" u="none" cap="none" strike="noStrike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Statement of the poll form </a:t>
            </a:r>
            <a:endParaRPr i="0" sz="1900" u="none" cap="none" strike="noStrike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Election manual</a:t>
            </a:r>
            <a:endParaRPr i="0" sz="1900" u="none" cap="none" strike="noStrike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67" name="Google Shape;267;p36"/>
          <p:cNvSpPr txBox="1"/>
          <p:nvPr/>
        </p:nvSpPr>
        <p:spPr>
          <a:xfrm>
            <a:off x="501786" y="5151815"/>
            <a:ext cx="38616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Lesson plans, digital file</a:t>
            </a:r>
            <a:r>
              <a:rPr lang="en-US" sz="1900">
                <a:latin typeface="Poppins Medium"/>
                <a:ea typeface="Poppins Medium"/>
                <a:cs typeface="Poppins Medium"/>
                <a:sym typeface="Poppins Medium"/>
              </a:rPr>
              <a:t>s</a:t>
            </a:r>
            <a:endParaRPr i="0" sz="19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Slide decks</a:t>
            </a:r>
            <a:endParaRPr i="0" sz="19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lang="en-US" sz="1900">
                <a:latin typeface="Poppins Medium"/>
                <a:ea typeface="Poppins Medium"/>
                <a:cs typeface="Poppins Medium"/>
                <a:sym typeface="Poppins Medium"/>
              </a:rPr>
              <a:t>V</a:t>
            </a: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ideos </a:t>
            </a:r>
            <a:endParaRPr i="0" sz="19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Online interactives </a:t>
            </a:r>
            <a:endParaRPr sz="150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68" name="Google Shape;268;p36"/>
          <p:cNvSpPr txBox="1"/>
          <p:nvPr/>
        </p:nvSpPr>
        <p:spPr>
          <a:xfrm>
            <a:off x="754675" y="1365975"/>
            <a:ext cx="3355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SV election</a:t>
            </a:r>
            <a:r>
              <a:rPr b="1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website</a:t>
            </a:r>
            <a:endParaRPr b="1" i="0" sz="2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9" name="Google Shape;269;p36"/>
          <p:cNvSpPr txBox="1"/>
          <p:nvPr/>
        </p:nvSpPr>
        <p:spPr>
          <a:xfrm>
            <a:off x="5008851" y="1401050"/>
            <a:ext cx="3551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Resource package</a:t>
            </a:r>
            <a:endParaRPr b="1" i="0" sz="2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70" name="Google Shape;27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7800" y="1996713"/>
            <a:ext cx="2709539" cy="2864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7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Two packages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76" name="Google Shape;27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600" y="1594900"/>
            <a:ext cx="3040550" cy="4054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9250" y="1640337"/>
            <a:ext cx="2972402" cy="3963203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7"/>
          <p:cNvSpPr txBox="1"/>
          <p:nvPr/>
        </p:nvSpPr>
        <p:spPr>
          <a:xfrm>
            <a:off x="1647600" y="5811350"/>
            <a:ext cx="32694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Resource package</a:t>
            </a:r>
            <a:endParaRPr sz="24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79" name="Google Shape;279;p37"/>
          <p:cNvSpPr txBox="1"/>
          <p:nvPr/>
        </p:nvSpPr>
        <p:spPr>
          <a:xfrm>
            <a:off x="6459250" y="5864075"/>
            <a:ext cx="29724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Ballot kit</a:t>
            </a:r>
            <a:endParaRPr sz="24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80" name="Google Shape;280;p37"/>
          <p:cNvSpPr/>
          <p:nvPr/>
        </p:nvSpPr>
        <p:spPr>
          <a:xfrm>
            <a:off x="189400" y="2850850"/>
            <a:ext cx="2123100" cy="191400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Poppins ExtraBold"/>
                <a:ea typeface="Poppins ExtraBold"/>
                <a:cs typeface="Poppins ExtraBold"/>
                <a:sym typeface="Poppins ExtraBold"/>
              </a:rPr>
              <a:t>BALLOTS</a:t>
            </a:r>
            <a:endParaRPr sz="2200"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8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Package readiness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86" name="Google Shape;286;p38"/>
          <p:cNvSpPr txBox="1"/>
          <p:nvPr/>
        </p:nvSpPr>
        <p:spPr>
          <a:xfrm>
            <a:off x="5374250" y="1584975"/>
            <a:ext cx="6335700" cy="45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AutoNum type="arabicParenR"/>
            </a:pPr>
            <a:r>
              <a:rPr lang="en-US" sz="28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Look for a notification from Canada Post to track your package.</a:t>
            </a:r>
            <a:endParaRPr sz="2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AutoNum type="arabicParenR"/>
            </a:pPr>
            <a:r>
              <a:rPr lang="en-US" sz="28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Alert your admin about the expected package.</a:t>
            </a:r>
            <a:endParaRPr sz="2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AutoNum type="arabicParenR"/>
            </a:pPr>
            <a:r>
              <a:rPr lang="en-US" sz="28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Open the package and check the contents for accuracy.</a:t>
            </a:r>
            <a:endParaRPr sz="2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300" y="1487213"/>
            <a:ext cx="4355825" cy="4425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9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Learning Resources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93" name="Google Shape;293;p39"/>
          <p:cNvSpPr txBox="1"/>
          <p:nvPr/>
        </p:nvSpPr>
        <p:spPr>
          <a:xfrm>
            <a:off x="1175025" y="5510725"/>
            <a:ext cx="4518600" cy="11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Elementary</a:t>
            </a:r>
            <a:r>
              <a:rPr lang="en-US" sz="3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Resource</a:t>
            </a:r>
            <a:endParaRPr sz="31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Grades 4-8</a:t>
            </a:r>
            <a:endParaRPr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39"/>
          <p:cNvSpPr txBox="1"/>
          <p:nvPr/>
        </p:nvSpPr>
        <p:spPr>
          <a:xfrm>
            <a:off x="6197975" y="5556900"/>
            <a:ext cx="4705800" cy="11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Secondary</a:t>
            </a:r>
            <a:r>
              <a:rPr lang="en-US" sz="3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Resource</a:t>
            </a:r>
            <a:endParaRPr sz="31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Grades 7-12</a:t>
            </a:r>
            <a:endParaRPr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95" name="Google Shape;29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6025" y="1386150"/>
            <a:ext cx="3182648" cy="40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9688" y="1409238"/>
            <a:ext cx="3149286" cy="403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0"/>
          <p:cNvSpPr txBox="1"/>
          <p:nvPr>
            <p:ph type="title"/>
          </p:nvPr>
        </p:nvSpPr>
        <p:spPr>
          <a:xfrm>
            <a:off x="0" y="-1905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www.studentvote.ca/canada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02" name="Google Shape;30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000" y="1463875"/>
            <a:ext cx="745807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1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44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Focus Area: Constructive Discussion Skills</a:t>
            </a:r>
            <a:endParaRPr sz="44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08" name="Google Shape;30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7225" y="1338925"/>
            <a:ext cx="3673862" cy="538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1"/>
          <p:cNvSpPr txBox="1"/>
          <p:nvPr/>
        </p:nvSpPr>
        <p:spPr>
          <a:xfrm>
            <a:off x="5886600" y="1693324"/>
            <a:ext cx="5492700" cy="50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</a:pPr>
            <a:r>
              <a:rPr b="0" i="0" lang="en-US" sz="3100" u="none" cap="none" strike="noStrik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 for classroom discussion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</a:pPr>
            <a:r>
              <a:rPr b="0" i="0" lang="en-US" sz="3100" u="none" cap="none" strike="noStrik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Classroom Norms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</a:pPr>
            <a:r>
              <a:rPr b="0" i="0" lang="en-US" sz="3100" u="none" cap="none" strike="noStrik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Discussion protocols </a:t>
            </a:r>
            <a:r>
              <a:rPr i="0" lang="en-US" sz="31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(Think-Pair-Share, Dilemma Dialogue, Rank Order)</a:t>
            </a:r>
            <a:endParaRPr b="0" i="0" sz="3100" u="none" cap="none" strike="noStrike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0350" y="59575"/>
            <a:ext cx="6867325" cy="3799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5338" y="3859325"/>
            <a:ext cx="5777362" cy="299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32000"/>
            <a:ext cx="4842666" cy="65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2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Lessons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15" name="Google Shape;315;p42"/>
          <p:cNvSpPr txBox="1"/>
          <p:nvPr/>
        </p:nvSpPr>
        <p:spPr>
          <a:xfrm>
            <a:off x="1207650" y="1356813"/>
            <a:ext cx="9776700" cy="10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3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Fundamental Themes</a:t>
            </a:r>
            <a:endParaRPr b="1" i="0" sz="3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42"/>
          <p:cNvSpPr txBox="1"/>
          <p:nvPr/>
        </p:nvSpPr>
        <p:spPr>
          <a:xfrm>
            <a:off x="1896874" y="2577750"/>
            <a:ext cx="8466447" cy="29784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Democracy</a:t>
            </a:r>
            <a:endParaRPr b="0" i="0" sz="36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Rights &amp; Responsibilities</a:t>
            </a:r>
            <a:endParaRPr b="0" i="0" sz="36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600">
                <a:latin typeface="Poppins Medium"/>
                <a:ea typeface="Poppins Medium"/>
                <a:cs typeface="Poppins Medium"/>
                <a:sym typeface="Poppins Medium"/>
              </a:rPr>
              <a:t>Levels of Government</a:t>
            </a:r>
            <a:endParaRPr b="0" i="0" sz="36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600">
                <a:latin typeface="Poppins Medium"/>
                <a:ea typeface="Poppins Medium"/>
                <a:cs typeface="Poppins Medium"/>
                <a:sym typeface="Poppins Medium"/>
              </a:rPr>
              <a:t>Federal Elections</a:t>
            </a:r>
            <a:endParaRPr b="0" i="0" sz="30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3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Elementary Lesson: Democracy</a:t>
            </a:r>
            <a:endParaRPr sz="45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22" name="Google Shape;32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050" y="1761150"/>
            <a:ext cx="5604900" cy="3138779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3"/>
          <p:cNvSpPr txBox="1"/>
          <p:nvPr/>
        </p:nvSpPr>
        <p:spPr>
          <a:xfrm>
            <a:off x="6610375" y="1507200"/>
            <a:ext cx="5421300" cy="38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Surviving</a:t>
            </a:r>
            <a:r>
              <a:rPr b="1" lang="en-US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Jumanji Activity</a:t>
            </a:r>
            <a:endParaRPr b="1"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 Medium"/>
              <a:buChar char="●"/>
            </a:pPr>
            <a:r>
              <a:rPr lang="en-US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will you organize yourselves? 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 Medium"/>
              <a:buChar char="●"/>
            </a:pPr>
            <a:r>
              <a:rPr lang="en-US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What is your plan for finding food and shelter?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 Medium"/>
              <a:buChar char="●"/>
            </a:pPr>
            <a:r>
              <a:rPr lang="en-US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Who will be responsible for decision-making?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 Medium"/>
              <a:buChar char="●"/>
            </a:pPr>
            <a:r>
              <a:rPr lang="en-US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Will you establish any rules or code of conduct?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4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Secondary</a:t>
            </a: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Lesson: Democracy</a:t>
            </a:r>
            <a:endParaRPr sz="45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29" name="Google Shape;32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0" y="1443213"/>
            <a:ext cx="1663665" cy="509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3787" y="1546100"/>
            <a:ext cx="1663675" cy="48870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to handle a public relations crisis" id="331" name="Google Shape;331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23978" y="4097777"/>
            <a:ext cx="3831250" cy="25525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re than 160 unmarked graves found near indigenous Canadian school | The  Mercury" id="332" name="Google Shape;332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23976" y="1356259"/>
            <a:ext cx="3831250" cy="2551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5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Lesson: Levels of Government</a:t>
            </a:r>
            <a:endParaRPr sz="45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38" name="Google Shape;33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900" y="1400925"/>
            <a:ext cx="5595325" cy="274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9679" y="1508425"/>
            <a:ext cx="3753120" cy="498802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0" name="Google Shape;340;p45"/>
          <p:cNvSpPr txBox="1"/>
          <p:nvPr/>
        </p:nvSpPr>
        <p:spPr>
          <a:xfrm>
            <a:off x="601913" y="4505750"/>
            <a:ext cx="5595300" cy="2117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Government Scavenger Hunt</a:t>
            </a:r>
            <a:endParaRPr b="1"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Clue: </a:t>
            </a:r>
            <a:r>
              <a:rPr i="1" lang="en-US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“Look at today’s headlines. Who’s making decisions that affect your life?”</a:t>
            </a:r>
            <a:endParaRPr i="1" sz="16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Task: Find a news article related to government decisions at each level. Summarize the key issue and how it impacts people.</a:t>
            </a:r>
            <a:endParaRPr sz="16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6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Secondary </a:t>
            </a: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Lesson: Political Spectrum</a:t>
            </a:r>
            <a:endParaRPr sz="45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46" name="Google Shape;346;p46"/>
          <p:cNvSpPr txBox="1"/>
          <p:nvPr/>
        </p:nvSpPr>
        <p:spPr>
          <a:xfrm>
            <a:off x="504900" y="5003800"/>
            <a:ext cx="111822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are people’s beliefs and values connected to their political views?  </a:t>
            </a:r>
            <a:endParaRPr sz="24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n-US" sz="2400" u="none" cap="none" strike="noStrik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Why should we respect others’ opinions and perspectives?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9837" y="1794124"/>
            <a:ext cx="5565763" cy="273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824" y="1794128"/>
            <a:ext cx="4826725" cy="2734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4458" y="1621950"/>
            <a:ext cx="9347200" cy="46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7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Vote Compass: Youth Edition</a:t>
            </a:r>
            <a:endParaRPr sz="45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6058" y="1600350"/>
            <a:ext cx="9309100" cy="455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8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Vote Compass: Youth Edition</a:t>
            </a:r>
            <a:endParaRPr sz="45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450" y="1478550"/>
            <a:ext cx="1023620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9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Vote Compass: Youth Edition</a:t>
            </a:r>
            <a:endParaRPr sz="45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3367" y="260367"/>
            <a:ext cx="9573366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1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Lesson: Evaluating Election Information</a:t>
            </a:r>
            <a:endParaRPr sz="45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77" name="Google Shape;37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8200" y="1928425"/>
            <a:ext cx="3225800" cy="465757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1"/>
          <p:cNvSpPr txBox="1"/>
          <p:nvPr/>
        </p:nvSpPr>
        <p:spPr>
          <a:xfrm>
            <a:off x="330200" y="1397000"/>
            <a:ext cx="6705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Who made this and why?</a:t>
            </a:r>
            <a:endParaRPr sz="35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79" name="Google Shape;379;p51"/>
          <p:cNvSpPr txBox="1"/>
          <p:nvPr/>
        </p:nvSpPr>
        <p:spPr>
          <a:xfrm>
            <a:off x="330200" y="2311400"/>
            <a:ext cx="7848600" cy="44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Basic persuasive techniques:</a:t>
            </a:r>
            <a:endParaRPr b="1" sz="2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Medium"/>
              <a:buChar char="●"/>
            </a:pPr>
            <a:r>
              <a:rPr lang="en-US" sz="2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emotional strategies, repetition, and appeals to authority.</a:t>
            </a:r>
            <a:endParaRPr sz="2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Advanced persuasion techniques:</a:t>
            </a:r>
            <a:endParaRPr b="1" sz="2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Medium"/>
              <a:buChar char="●"/>
            </a:pPr>
            <a:r>
              <a:rPr lang="en-US" sz="2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Fearmongering</a:t>
            </a:r>
            <a:endParaRPr sz="2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Medium"/>
              <a:buChar char="●"/>
            </a:pPr>
            <a:r>
              <a:rPr lang="en-US" sz="2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Simplification of information/presenting policy ideas as natural</a:t>
            </a:r>
            <a:endParaRPr sz="2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Medium"/>
              <a:buChar char="●"/>
            </a:pPr>
            <a:r>
              <a:rPr lang="en-US" sz="2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Us vs. Them framing</a:t>
            </a:r>
            <a:endParaRPr sz="2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Medium"/>
              <a:buChar char="●"/>
            </a:pPr>
            <a:r>
              <a:rPr lang="en-US" sz="2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Appeals to a “better” past</a:t>
            </a:r>
            <a:endParaRPr sz="2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Medium"/>
              <a:buChar char="●"/>
            </a:pPr>
            <a:r>
              <a:rPr lang="en-US" sz="2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Appeals to a better future</a:t>
            </a:r>
            <a:endParaRPr sz="2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 Questions to Consider for Table Talk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06" name="Google Shape;106;p16"/>
          <p:cNvSpPr txBox="1"/>
          <p:nvPr/>
        </p:nvSpPr>
        <p:spPr>
          <a:xfrm>
            <a:off x="1144200" y="2083375"/>
            <a:ext cx="8246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6"/>
          <p:cNvSpPr txBox="1"/>
          <p:nvPr/>
        </p:nvSpPr>
        <p:spPr>
          <a:xfrm>
            <a:off x="453700" y="1402350"/>
            <a:ext cx="11450100" cy="4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200">
                <a:latin typeface="Poppins"/>
                <a:ea typeface="Poppins"/>
                <a:cs typeface="Poppins"/>
                <a:sym typeface="Poppins"/>
              </a:rPr>
              <a:t>If you are new (or feel new) to Student Vote</a:t>
            </a:r>
            <a:endParaRPr b="1" sz="3200">
              <a:latin typeface="Poppins"/>
              <a:ea typeface="Poppins"/>
              <a:cs typeface="Poppins"/>
              <a:sym typeface="Poppins"/>
            </a:endParaRPr>
          </a:p>
          <a:p>
            <a:pPr indent="-431800" lvl="0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Poppins Medium"/>
              <a:buChar char="●"/>
            </a:pPr>
            <a:r>
              <a:rPr lang="en-US" sz="3200">
                <a:latin typeface="Poppins Medium"/>
                <a:ea typeface="Poppins Medium"/>
                <a:cs typeface="Poppins Medium"/>
                <a:sym typeface="Poppins Medium"/>
              </a:rPr>
              <a:t>What questions or concerns do you have?</a:t>
            </a:r>
            <a:br>
              <a:rPr lang="en-US" sz="3200">
                <a:latin typeface="Poppins Medium"/>
                <a:ea typeface="Poppins Medium"/>
                <a:cs typeface="Poppins Medium"/>
                <a:sym typeface="Poppins Medium"/>
              </a:rPr>
            </a:br>
            <a:endParaRPr sz="32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200">
                <a:latin typeface="Poppins"/>
                <a:ea typeface="Poppins"/>
                <a:cs typeface="Poppins"/>
                <a:sym typeface="Poppins"/>
              </a:rPr>
              <a:t>If you are an experienced Student Vote educator?</a:t>
            </a:r>
            <a:endParaRPr b="1" sz="3200">
              <a:latin typeface="Poppins"/>
              <a:ea typeface="Poppins"/>
              <a:cs typeface="Poppins"/>
              <a:sym typeface="Poppins"/>
            </a:endParaRPr>
          </a:p>
          <a:p>
            <a:pPr indent="-431800" lvl="0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Poppins Medium"/>
              <a:buChar char="●"/>
            </a:pPr>
            <a:r>
              <a:rPr lang="en-US" sz="3200">
                <a:latin typeface="Poppins Medium"/>
                <a:ea typeface="Poppins Medium"/>
                <a:cs typeface="Poppins Medium"/>
                <a:sym typeface="Poppins Medium"/>
              </a:rPr>
              <a:t>What tips would you give to new Student Vote teachers? What do you wish you knew when you first organized Student Vote?</a:t>
            </a:r>
            <a:endParaRPr i="0" sz="28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2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Lessons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85" name="Google Shape;385;p52"/>
          <p:cNvSpPr txBox="1"/>
          <p:nvPr/>
        </p:nvSpPr>
        <p:spPr>
          <a:xfrm>
            <a:off x="1207650" y="1539213"/>
            <a:ext cx="9776700" cy="10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n-US" sz="3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Election-related lessons</a:t>
            </a:r>
            <a:endParaRPr b="1" i="0" sz="3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1" i="0" sz="3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52"/>
          <p:cNvSpPr txBox="1"/>
          <p:nvPr/>
        </p:nvSpPr>
        <p:spPr>
          <a:xfrm>
            <a:off x="2389300" y="2659301"/>
            <a:ext cx="87366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Researching the parties and candidates</a:t>
            </a:r>
            <a:endParaRPr sz="30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Leaders’ Debate</a:t>
            </a:r>
            <a:endParaRPr sz="30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Voting Process</a:t>
            </a:r>
            <a:endParaRPr b="0" i="0" sz="30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Post-Election Analysis</a:t>
            </a:r>
            <a:endParaRPr b="0" i="0" sz="30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3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Learning about parties and candidates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92" name="Google Shape;392;p53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53"/>
          <p:cNvSpPr txBox="1"/>
          <p:nvPr/>
        </p:nvSpPr>
        <p:spPr>
          <a:xfrm>
            <a:off x="475100" y="1552150"/>
            <a:ext cx="10726500" cy="49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●"/>
            </a:pPr>
            <a:r>
              <a:rPr b="0" i="0" lang="en-US" sz="3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Divide students into groups to research one party/candidate to create a presentation/profile</a:t>
            </a:r>
            <a:endParaRPr b="0" i="0" sz="3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●"/>
            </a:pPr>
            <a:r>
              <a:rPr b="0" i="0" lang="en-US" sz="3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Invite the candidates to your school or email them questions</a:t>
            </a:r>
            <a:endParaRPr b="0" i="0" sz="3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●"/>
            </a:pPr>
            <a:r>
              <a:rPr b="0" i="0" lang="en-US" sz="3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Consult with news websites - Party platform summaries/district profiles</a:t>
            </a:r>
            <a:endParaRPr b="0" i="0" sz="3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●"/>
            </a:pPr>
            <a:r>
              <a:rPr b="0" i="0" lang="en-US" sz="3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Track social media announcements from each party during the campaign</a:t>
            </a:r>
            <a:endParaRPr b="0" i="0" sz="3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●"/>
            </a:pPr>
            <a:r>
              <a:rPr b="0" i="0" lang="en-US" sz="3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Analyze campaign advertisements</a:t>
            </a:r>
            <a:endParaRPr b="0" i="0" sz="3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●"/>
            </a:pPr>
            <a:r>
              <a:rPr b="0" i="0" lang="en-US" sz="3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Watch clips of the leaders debate in class</a:t>
            </a:r>
            <a:endParaRPr b="0" i="0" sz="3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4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Party leader Q &amp; A Videos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99" name="Google Shape;399;p54"/>
          <p:cNvSpPr txBox="1"/>
          <p:nvPr/>
        </p:nvSpPr>
        <p:spPr>
          <a:xfrm>
            <a:off x="740300" y="4051325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54"/>
          <p:cNvSpPr txBox="1"/>
          <p:nvPr/>
        </p:nvSpPr>
        <p:spPr>
          <a:xfrm>
            <a:off x="978375" y="1719350"/>
            <a:ext cx="10726500" cy="3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01" name="Google Shape;40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025" y="1804300"/>
            <a:ext cx="7043948" cy="352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4"/>
          <p:cNvPicPr preferRelativeResize="0"/>
          <p:nvPr/>
        </p:nvPicPr>
        <p:blipFill rotWithShape="1">
          <a:blip r:embed="rId4">
            <a:alphaModFix/>
          </a:blip>
          <a:srcRect b="17673" l="35770" r="34578" t="17847"/>
          <a:stretch/>
        </p:blipFill>
        <p:spPr>
          <a:xfrm>
            <a:off x="2574025" y="1804300"/>
            <a:ext cx="1754650" cy="352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5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Pollenize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08" name="Google Shape;408;p55"/>
          <p:cNvSpPr txBox="1"/>
          <p:nvPr/>
        </p:nvSpPr>
        <p:spPr>
          <a:xfrm>
            <a:off x="2135550" y="5725900"/>
            <a:ext cx="7920900" cy="8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10-12 topics / Party platform summaries</a:t>
            </a:r>
            <a:endParaRPr sz="28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409" name="Google Shape;40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5794" y="3487150"/>
            <a:ext cx="4942943" cy="179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725" y="3551224"/>
            <a:ext cx="5228131" cy="17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5800" y="1597875"/>
            <a:ext cx="5228125" cy="1521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5450" y="1549188"/>
            <a:ext cx="5486400" cy="161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6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Pollenize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418" name="Google Shape;41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950" y="1166400"/>
            <a:ext cx="10749225" cy="563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7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Other Tools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24" name="Google Shape;424;p57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5" name="Google Shape;42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5950" y="1318775"/>
            <a:ext cx="3457392" cy="538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2017" y="1318775"/>
            <a:ext cx="4114024" cy="53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8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Election Manual: Voting Methods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32" name="Google Shape;432;p58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58"/>
          <p:cNvSpPr txBox="1"/>
          <p:nvPr/>
        </p:nvSpPr>
        <p:spPr>
          <a:xfrm>
            <a:off x="1011125" y="1538700"/>
            <a:ext cx="10560300" cy="45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VOTE BY CLASSROOM </a:t>
            </a: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Classes arrange to vote at the voting location at pre-set times throughout the day.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HOMEROOM VOTING </a:t>
            </a: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Ballots distributed to each participating class  and students vote in their home classroom.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MOBILE VOTING STATION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- Designated election officials take mobile voting booths from classroom to classroom.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9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Tips for Student Vote Day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39" name="Google Shape;439;p59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59"/>
          <p:cNvSpPr txBox="1"/>
          <p:nvPr/>
        </p:nvSpPr>
        <p:spPr>
          <a:xfrm>
            <a:off x="539775" y="1605475"/>
            <a:ext cx="5665200" cy="45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Poppins"/>
              <a:buChar char="●"/>
            </a:pPr>
            <a:r>
              <a:rPr b="0" i="0" lang="en-US" sz="29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Assign students to take on the roles of election officials</a:t>
            </a:r>
            <a:endParaRPr b="0" i="0" sz="29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Poppins"/>
              <a:buChar char="●"/>
            </a:pPr>
            <a:r>
              <a:rPr b="0" i="0" lang="en-US" sz="29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Use the templates to create Voter IDs and use a voters list</a:t>
            </a:r>
            <a:endParaRPr b="0" i="0" sz="29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Poppins"/>
              <a:buChar char="●"/>
            </a:pPr>
            <a:r>
              <a:rPr lang="en-US" sz="2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Create</a:t>
            </a:r>
            <a:r>
              <a:rPr b="0" i="0" lang="en-US" sz="29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‘I am a Voter’ stickers using mailing labels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1" name="Google Shape;441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0575" y="1605475"/>
            <a:ext cx="5477026" cy="3647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0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Student Vote Results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47" name="Google Shape;447;p60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60"/>
          <p:cNvSpPr txBox="1"/>
          <p:nvPr/>
        </p:nvSpPr>
        <p:spPr>
          <a:xfrm>
            <a:off x="1011125" y="1538700"/>
            <a:ext cx="10560300" cy="45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Please keep your results confidential until the after the polls close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Share any news coverage 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Look at the breakdown on the Student Vote election results and analyze the results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06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○"/>
            </a:pP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How did schools vote in your </a:t>
            </a: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constituency</a:t>
            </a: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? 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06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○"/>
            </a:pP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How does Student Vote compare to the general election results?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1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Table Discussion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54" name="Google Shape;454;p61"/>
          <p:cNvSpPr txBox="1"/>
          <p:nvPr/>
        </p:nvSpPr>
        <p:spPr>
          <a:xfrm>
            <a:off x="1144200" y="2083375"/>
            <a:ext cx="8246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61"/>
          <p:cNvSpPr txBox="1"/>
          <p:nvPr/>
        </p:nvSpPr>
        <p:spPr>
          <a:xfrm>
            <a:off x="453700" y="1402350"/>
            <a:ext cx="9965100" cy="43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00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Poppins Medium"/>
              <a:buChar char="●"/>
            </a:pPr>
            <a:r>
              <a:rPr lang="en-US" sz="2700">
                <a:latin typeface="Poppins Medium"/>
                <a:ea typeface="Poppins Medium"/>
                <a:cs typeface="Poppins Medium"/>
                <a:sym typeface="Poppins Medium"/>
              </a:rPr>
              <a:t>Those who are new (or feel new) to Student Vote: Share your questions/concerns with the group. </a:t>
            </a:r>
            <a:br>
              <a:rPr lang="en-US" sz="2700">
                <a:latin typeface="Poppins Medium"/>
                <a:ea typeface="Poppins Medium"/>
                <a:cs typeface="Poppins Medium"/>
                <a:sym typeface="Poppins Medium"/>
              </a:rPr>
            </a:br>
            <a:endParaRPr sz="27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Poppins Medium"/>
              <a:buChar char="●"/>
            </a:pPr>
            <a:r>
              <a:rPr lang="en-US" sz="2700">
                <a:latin typeface="Poppins Medium"/>
                <a:ea typeface="Poppins Medium"/>
                <a:cs typeface="Poppins Medium"/>
                <a:sym typeface="Poppins Medium"/>
              </a:rPr>
              <a:t>Those who are experienced Student Vote teachers: Share one tip for running a successful Student Vote or a piece of advice you wish you knew the first (or second) time delivered the program. </a:t>
            </a:r>
            <a:endParaRPr sz="27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50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100">
              <a:latin typeface="Calibri"/>
              <a:ea typeface="Calibri"/>
              <a:cs typeface="Calibri"/>
              <a:sym typeface="Calibri"/>
            </a:endParaRPr>
          </a:p>
          <a:p>
            <a:pPr indent="0" lvl="0" marL="50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555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Case for Student Vote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3570925" y="1685949"/>
            <a:ext cx="7994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"/>
              <a:buChar char="•"/>
            </a:pPr>
            <a:r>
              <a:rPr b="1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Low voter turnout, particularly among youth</a:t>
            </a:r>
            <a:endParaRPr b="1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14" name="Google Shape;11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100" y="1979963"/>
            <a:ext cx="2863225" cy="312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2"/>
          <p:cNvSpPr txBox="1"/>
          <p:nvPr>
            <p:ph type="title"/>
          </p:nvPr>
        </p:nvSpPr>
        <p:spPr>
          <a:xfrm>
            <a:off x="0" y="0"/>
            <a:ext cx="12192000" cy="5715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t/>
            </a:r>
            <a:endParaRPr sz="100">
              <a:solidFill>
                <a:srgbClr val="7030A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62" name="Google Shape;462;p62"/>
          <p:cNvSpPr txBox="1"/>
          <p:nvPr>
            <p:ph type="title"/>
          </p:nvPr>
        </p:nvSpPr>
        <p:spPr>
          <a:xfrm>
            <a:off x="0" y="6286525"/>
            <a:ext cx="12192000" cy="5715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t/>
            </a:r>
            <a:endParaRPr sz="100">
              <a:solidFill>
                <a:srgbClr val="7030A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63" name="Google Shape;463;p62"/>
          <p:cNvSpPr txBox="1"/>
          <p:nvPr/>
        </p:nvSpPr>
        <p:spPr>
          <a:xfrm>
            <a:off x="5590625" y="2477525"/>
            <a:ext cx="5691000" cy="1569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5130A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 for Student Vote</a:t>
            </a:r>
            <a:endParaRPr>
              <a:solidFill>
                <a:srgbClr val="5130A0"/>
              </a:solidFill>
            </a:endParaRPr>
          </a:p>
        </p:txBody>
      </p:sp>
      <p:pic>
        <p:nvPicPr>
          <p:cNvPr id="464" name="Google Shape;46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375" y="1260776"/>
            <a:ext cx="3979525" cy="4336475"/>
          </a:xfrm>
          <a:prstGeom prst="rect">
            <a:avLst/>
          </a:prstGeom>
          <a:noFill/>
          <a:ln cap="flat" cmpd="sng" w="3810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3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70" name="Google Shape;470;p63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#1 – Use CIVIX explainer videos to teach the basics</a:t>
            </a:r>
            <a:endParaRPr/>
          </a:p>
        </p:txBody>
      </p:sp>
      <p:pic>
        <p:nvPicPr>
          <p:cNvPr id="471" name="Google Shape;47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75" y="2824298"/>
            <a:ext cx="10635650" cy="317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4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77" name="Google Shape;477;p64"/>
          <p:cNvSpPr txBox="1"/>
          <p:nvPr/>
        </p:nvSpPr>
        <p:spPr>
          <a:xfrm>
            <a:off x="515250" y="1800500"/>
            <a:ext cx="10541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#2 – Emphasize the impact of government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78" name="Google Shape;47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75" y="2948438"/>
            <a:ext cx="3934830" cy="261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8950" y="2948440"/>
            <a:ext cx="3934825" cy="2618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6424" y="2948451"/>
            <a:ext cx="3495801" cy="261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5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86" name="Google Shape;486;p65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#3 – Build a discussion-friendly classroom</a:t>
            </a:r>
            <a:endParaRPr/>
          </a:p>
        </p:txBody>
      </p:sp>
      <p:pic>
        <p:nvPicPr>
          <p:cNvPr id="487" name="Google Shape;48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4850" y="2719548"/>
            <a:ext cx="5166025" cy="386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6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93" name="Google Shape;493;p66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#4 – </a:t>
            </a: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Incorporate</a:t>
            </a: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traditional news coverage</a:t>
            </a:r>
            <a:endParaRPr/>
          </a:p>
        </p:txBody>
      </p:sp>
      <p:pic>
        <p:nvPicPr>
          <p:cNvPr id="494" name="Google Shape;49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8438" y="2579588"/>
            <a:ext cx="7335134" cy="4126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67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00" name="Google Shape;500;p67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#5 – Explore issues that matter to your students</a:t>
            </a:r>
            <a:endParaRPr/>
          </a:p>
        </p:txBody>
      </p:sp>
      <p:pic>
        <p:nvPicPr>
          <p:cNvPr id="501" name="Google Shape;501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9350" y="2863072"/>
            <a:ext cx="6133275" cy="3262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8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07" name="Google Shape;507;p68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#6 – Engage </a:t>
            </a: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with</a:t>
            </a: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the candidates</a:t>
            </a:r>
            <a:endParaRPr/>
          </a:p>
        </p:txBody>
      </p:sp>
      <p:pic>
        <p:nvPicPr>
          <p:cNvPr id="508" name="Google Shape;50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5175" y="2032975"/>
            <a:ext cx="4123674" cy="4123674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68"/>
          <p:cNvSpPr txBox="1"/>
          <p:nvPr/>
        </p:nvSpPr>
        <p:spPr>
          <a:xfrm>
            <a:off x="1314125" y="2799175"/>
            <a:ext cx="76512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•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Candidates forum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•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One-on-one visits</a:t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•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“Political party” lunch</a:t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•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Email them student questions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•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Engage with them through social media 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9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15" name="Google Shape;515;p69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#7 – Involve your colleagues</a:t>
            </a:r>
            <a:endParaRPr/>
          </a:p>
        </p:txBody>
      </p:sp>
      <p:sp>
        <p:nvSpPr>
          <p:cNvPr id="516" name="Google Shape;516;p69"/>
          <p:cNvSpPr txBox="1"/>
          <p:nvPr/>
        </p:nvSpPr>
        <p:spPr>
          <a:xfrm>
            <a:off x="544350" y="2682550"/>
            <a:ext cx="6523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Announce the program</a:t>
            </a: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early on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Send links to relevant lessons or videos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Suggest subject-related activities (i.e. “Get out the Vote Posters”)</a:t>
            </a:r>
            <a:endParaRPr/>
          </a:p>
        </p:txBody>
      </p:sp>
      <p:pic>
        <p:nvPicPr>
          <p:cNvPr id="517" name="Google Shape;51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200" y="2579605"/>
            <a:ext cx="3965725" cy="224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0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23" name="Google Shape;523;p70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#8 – Encourage family engagement</a:t>
            </a:r>
            <a:endParaRPr/>
          </a:p>
        </p:txBody>
      </p:sp>
      <p:pic>
        <p:nvPicPr>
          <p:cNvPr id="524" name="Google Shape;52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425" y="2719524"/>
            <a:ext cx="4232600" cy="2816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0592" y="2719525"/>
            <a:ext cx="4125034" cy="281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1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31" name="Google Shape;531;p71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#9 – </a:t>
            </a: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Empower</a:t>
            </a: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students with responsibilities</a:t>
            </a:r>
            <a:endParaRPr/>
          </a:p>
        </p:txBody>
      </p:sp>
      <p:sp>
        <p:nvSpPr>
          <p:cNvPr id="532" name="Google Shape;532;p71"/>
          <p:cNvSpPr txBox="1"/>
          <p:nvPr/>
        </p:nvSpPr>
        <p:spPr>
          <a:xfrm>
            <a:off x="544350" y="2822500"/>
            <a:ext cx="5458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Communications Team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Education Team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Events Team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Student Vote Day Team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Media and Community Relations</a:t>
            </a:r>
            <a:endParaRPr/>
          </a:p>
        </p:txBody>
      </p:sp>
      <p:pic>
        <p:nvPicPr>
          <p:cNvPr id="533" name="Google Shape;53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1479" y="2695631"/>
            <a:ext cx="5115696" cy="3533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Voter turnout - Federal elections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20" name="Google Shape;12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461" y="1166400"/>
            <a:ext cx="11807089" cy="551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2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39" name="Google Shape;539;p72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#10 – Make Student Vote Day a celebration</a:t>
            </a:r>
            <a:endParaRPr/>
          </a:p>
        </p:txBody>
      </p:sp>
      <p:pic>
        <p:nvPicPr>
          <p:cNvPr id="540" name="Google Shape;540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5624" y="2569750"/>
            <a:ext cx="6020926" cy="401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Voter turnout by age group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475" y="1318800"/>
            <a:ext cx="9779946" cy="553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Gap in turnout by age group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32" name="Google Shape;13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6275" y="1453925"/>
            <a:ext cx="9243050" cy="454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/>
        </p:nvSpPr>
        <p:spPr>
          <a:xfrm>
            <a:off x="336600" y="5994375"/>
            <a:ext cx="82485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Source: Elections Canada, 2021 Federal Election</a:t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555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Case for Student Vote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39" name="Google Shape;139;p21"/>
          <p:cNvSpPr txBox="1"/>
          <p:nvPr/>
        </p:nvSpPr>
        <p:spPr>
          <a:xfrm>
            <a:off x="3570925" y="1685949"/>
            <a:ext cx="79941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Declining voter turnout, particularly among youth</a:t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"/>
              <a:buChar char="•"/>
            </a:pPr>
            <a:r>
              <a:rPr b="1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Voting is habitual</a:t>
            </a:r>
            <a:endParaRPr b="1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40" name="Google Shape;14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100" y="1979963"/>
            <a:ext cx="2863225" cy="312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