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</p:sldIdLst>
  <p:sldSz cy="6858000" cx="12192000"/>
  <p:notesSz cx="6858000" cy="9144000"/>
  <p:embeddedFontLst>
    <p:embeddedFont>
      <p:font typeface="Inter"/>
      <p:regular r:id="rId65"/>
      <p:bold r:id="rId66"/>
      <p:italic r:id="rId67"/>
      <p:boldItalic r:id="rId68"/>
    </p:embeddedFont>
    <p:embeddedFont>
      <p:font typeface="Poppins"/>
      <p:regular r:id="rId69"/>
      <p:bold r:id="rId70"/>
      <p:italic r:id="rId71"/>
      <p:boldItalic r:id="rId72"/>
    </p:embeddedFont>
    <p:embeddedFont>
      <p:font typeface="Poppins Medium"/>
      <p:regular r:id="rId73"/>
      <p:bold r:id="rId74"/>
      <p:italic r:id="rId75"/>
      <p:boldItalic r:id="rId76"/>
    </p:embeddedFont>
    <p:embeddedFont>
      <p:font typeface="Poppins SemiBold"/>
      <p:regular r:id="rId77"/>
      <p:bold r:id="rId78"/>
      <p:italic r:id="rId79"/>
      <p:boldItalic r:id="rId8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72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58C6411-4FBA-4A8B-9881-15F2FCD2EDB2}">
  <a:tblStyle styleId="{858C6411-4FBA-4A8B-9881-15F2FCD2ED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72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0" Type="http://schemas.openxmlformats.org/officeDocument/2006/relationships/font" Target="fonts/PoppinsSemiBold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PoppinsMedium-regular.fntdata"/><Relationship Id="rId72" Type="http://schemas.openxmlformats.org/officeDocument/2006/relationships/font" Target="fonts/Poppins-boldItalic.fntdata"/><Relationship Id="rId31" Type="http://schemas.openxmlformats.org/officeDocument/2006/relationships/slide" Target="slides/slide25.xml"/><Relationship Id="rId75" Type="http://schemas.openxmlformats.org/officeDocument/2006/relationships/font" Target="fonts/PoppinsMedium-italic.fntdata"/><Relationship Id="rId30" Type="http://schemas.openxmlformats.org/officeDocument/2006/relationships/slide" Target="slides/slide24.xml"/><Relationship Id="rId74" Type="http://schemas.openxmlformats.org/officeDocument/2006/relationships/font" Target="fonts/PoppinsMedium-bold.fntdata"/><Relationship Id="rId33" Type="http://schemas.openxmlformats.org/officeDocument/2006/relationships/slide" Target="slides/slide27.xml"/><Relationship Id="rId77" Type="http://schemas.openxmlformats.org/officeDocument/2006/relationships/font" Target="fonts/PoppinsSemiBold-regular.fntdata"/><Relationship Id="rId32" Type="http://schemas.openxmlformats.org/officeDocument/2006/relationships/slide" Target="slides/slide26.xml"/><Relationship Id="rId76" Type="http://schemas.openxmlformats.org/officeDocument/2006/relationships/font" Target="fonts/PoppinsMedium-boldItalic.fntdata"/><Relationship Id="rId35" Type="http://schemas.openxmlformats.org/officeDocument/2006/relationships/slide" Target="slides/slide29.xml"/><Relationship Id="rId79" Type="http://schemas.openxmlformats.org/officeDocument/2006/relationships/font" Target="fonts/PoppinsSemiBold-italic.fntdata"/><Relationship Id="rId34" Type="http://schemas.openxmlformats.org/officeDocument/2006/relationships/slide" Target="slides/slide28.xml"/><Relationship Id="rId78" Type="http://schemas.openxmlformats.org/officeDocument/2006/relationships/font" Target="fonts/PoppinsSemiBold-bold.fntdata"/><Relationship Id="rId71" Type="http://schemas.openxmlformats.org/officeDocument/2006/relationships/font" Target="fonts/Poppins-italic.fntdata"/><Relationship Id="rId70" Type="http://schemas.openxmlformats.org/officeDocument/2006/relationships/font" Target="fonts/Poppins-bold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font" Target="fonts/Inter-bold.fntdata"/><Relationship Id="rId21" Type="http://schemas.openxmlformats.org/officeDocument/2006/relationships/slide" Target="slides/slide15.xml"/><Relationship Id="rId65" Type="http://schemas.openxmlformats.org/officeDocument/2006/relationships/font" Target="fonts/Inter-regular.fntdata"/><Relationship Id="rId24" Type="http://schemas.openxmlformats.org/officeDocument/2006/relationships/slide" Target="slides/slide18.xml"/><Relationship Id="rId68" Type="http://schemas.openxmlformats.org/officeDocument/2006/relationships/font" Target="fonts/Inter-boldItalic.fntdata"/><Relationship Id="rId23" Type="http://schemas.openxmlformats.org/officeDocument/2006/relationships/slide" Target="slides/slide17.xml"/><Relationship Id="rId67" Type="http://schemas.openxmlformats.org/officeDocument/2006/relationships/font" Target="fonts/Inter-italic.fntdata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Poppins-regular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30106cb209_0_4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g330106cb209_0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6985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1" name="Google Shape;81;g330106cb209_0_47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f8d277794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43" name="Google Shape;143;g2f8d277794a_0_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f8d277794a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g2f8d277794a_0_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f8d277794a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2f8d277794a_0_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d9a9c0e91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2" name="Google Shape;182;g2d9a9c0e91d_0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SLIDES_API1915691285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SLIDES_API191569128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30106cb209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g330106cb209_0_3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dcb769e98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g2dcb769e987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30106cb209_0_5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g330106cb209_0_5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38ee6fe56f_1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g338ee6fe56f_1_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342900" rtl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243" name="Google Shape;243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342900" rtl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252" name="Google Shape;252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30106cb209_0_6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59" name="Google Shape;259;g330106cb209_0_6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30106cb209_0_4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342900" rtl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279" name="Google Shape;279;g330106cb209_0_4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38ee6fe56f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288" name="Google Shape;288;g338ee6fe56f_1_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38ee6fe56f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6" name="Google Shape;296;g338ee6fe56f_1_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3a55e5fa80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g33a55e5fa80_0_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38ee6fe56f_1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311" name="Google Shape;311;g338ee6fe56f_1_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38ee6fe56f_4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38ee6fe56f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38ee6fe56f_1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317" name="Google Shape;317;g338ee6fe56f_1_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3" name="Google Shape;32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38ee6fe56f_1_9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g338ee6fe56f_1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3a55e5fa80_0_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g33a55e5fa80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38ee6fe56f_1_1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g338ee6fe56f_1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30106cb20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g330106cb209_0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30106cb209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g330106cb209_0_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30106cb209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g330106cb209_0_2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SLIDES_API1746571134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SLIDES_API174657113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SLIDES_API116004318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SLIDES_API116004318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30c78a067d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g330c78a067d_2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30106cb209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g330106cb209_0_1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2d79816f1c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4" name="Google Shape;434;g32d79816f1c_0_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30106cb209_0_3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g330106cb209_0_3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38ee6fe56f_1_1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38ee6fe56f_1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30c78a067d_0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3" name="Google Shape;453;g330c78a067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6985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54" name="Google Shape;454;g330c78a067d_0_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38ee6fe56f_1_1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38ee6fe56f_1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f8d277794a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g2f8d277794a_0_29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f8d277794a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g2f8d277794a_0_30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f8d277794a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g2f8d277794a_0_3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f8d277794a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g2f8d277794a_0_3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f8d277794a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g2f8d277794a_0_3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f8d277794a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g2f8d277794a_0_3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f8d277794a_0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g2f8d277794a_0_3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f8d277794a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g2f8d277794a_0_3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38ee6fe56f_1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338ee6fe56f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8" name="Google Shape;118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30c78a06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4" name="Google Shape;124;g330c78a067d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7" name="Google Shape;137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5" name="Google Shape;35;p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1" name="Google Shape;51;p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2" name="Google Shape;52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9" name="Google Shape;59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8.png"/><Relationship Id="rId7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slido.com/support/gsi/how-to-change-the-design" TargetMode="External"/><Relationship Id="rId4" Type="http://schemas.openxmlformats.org/officeDocument/2006/relationships/hyperlink" Target="https://chrome.google.com/webstore/detail/slido/dhhclfjehmpacimcdknijodpjpmppkii" TargetMode="External"/><Relationship Id="rId9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hyperlink" Target="https://www.sli.do/features-google-slides?payload=eyJwb2xsUXVlc3Rpb25VdWlkIjoiZjY4NzE1MjQtNjU3NS00NzZiLWJiZjMtYmYzMDBhMGJiM2JhIiwicG9sbFV1aWQiOiI2MWVhZjlkNS04ZGMzLTQyZGUtOWZiMy02ZDg1MTMzYjkwOGYiLCJwcmVzZW50YXRpb25JZCI6IjFESzhvQkVITWM5RGFRclZZRnVwR01yZkc2bkFxQVhMeGpjQlJVNXNsN1g0Iiwic2xpZGVJZCI6IlNMSURFU19BUEkxOTE1NjkxMjg1XzAiLCJ0aW1lbGluZSI6W3sic2NyZWVuIjoiUXVpekdldFJlYWR5In0seyJwb2xsUXVlc3Rpb25VdWlkIjoiZjY4NzE1MjQtNjU3NS00NzZiLWJiZjMtYmYzMDBhMGJiM2JhIiwic2hvd0NvcnJlY3RBbnN3ZXJzIjpmYWxzZSwic2hvd1Jlc3VsdHMiOmZhbHNlLCJ2b3RpbmdMb2NrZWQiOmZhbHNlfSx7InBvbGxRdWVzdGlvblV1aWQiOiJmNjg3MTUyNC02NTc1LTQ3NmItYmJmMy1iZjMwMGEwYmIzYmEiLCJzaG93Q29ycmVjdEFuc3dlcnMiOmZhbHNlLCJzaG93UmVzdWx0cyI6dHJ1ZSwidm90aW5nTG9ja2VkIjp0cnVlfSx7InBvbGxRdWVzdGlvblV1aWQiOiJmNjg3MTUyNC02NTc1LTQ3NmItYmJmMy1iZjMwMGEwYmIzYmEiLCJzaG93Q29ycmVjdEFuc3dlcnMiOnRydWUsInNob3dSZXN1bHRzIjp0cnVlLCJ2b3RpbmdMb2NrZWQiOnRydWV9LHsicG9sbFF1ZXN0aW9uVXVpZCI6IjViOWMyNWNiLTBmNTItNGEwNy1iMjFhLWM1NTRmNjFlYzA1OSIsInNjcmVlbiI6IlF1aXpMZWFkZXJib2FyZCIsInNob3dDb3JyZWN0QW5zd2VycyI6dHJ1ZSwic2hvd1Jlc3VsdHMiOnRydWUsInZvdGluZ0xvY2tlZCI6dHJ1ZX1dLCJ0eXBlIjoiU2xpZG9Qb2xsIn0%3D" TargetMode="External"/><Relationship Id="rId7" Type="http://schemas.openxmlformats.org/officeDocument/2006/relationships/image" Target="../media/image1.png"/><Relationship Id="rId8" Type="http://schemas.openxmlformats.org/officeDocument/2006/relationships/hyperlink" Target="https://www.sli.do/features-google-slides?interaction-type=UXVpeg%3D%3D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Relationship Id="rId4" Type="http://schemas.openxmlformats.org/officeDocument/2006/relationships/image" Target="../media/image20.png"/><Relationship Id="rId5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9.jpg"/><Relationship Id="rId4" Type="http://schemas.openxmlformats.org/officeDocument/2006/relationships/image" Target="../media/image8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Relationship Id="rId4" Type="http://schemas.openxmlformats.org/officeDocument/2006/relationships/image" Target="../media/image3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image" Target="../media/image48.png"/><Relationship Id="rId10" Type="http://schemas.openxmlformats.org/officeDocument/2006/relationships/image" Target="../media/image32.png"/><Relationship Id="rId13" Type="http://schemas.openxmlformats.org/officeDocument/2006/relationships/image" Target="../media/image35.png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g"/><Relationship Id="rId4" Type="http://schemas.openxmlformats.org/officeDocument/2006/relationships/image" Target="../media/image30.jpg"/><Relationship Id="rId9" Type="http://schemas.openxmlformats.org/officeDocument/2006/relationships/image" Target="../media/image36.png"/><Relationship Id="rId14" Type="http://schemas.openxmlformats.org/officeDocument/2006/relationships/image" Target="../media/image39.png"/><Relationship Id="rId5" Type="http://schemas.openxmlformats.org/officeDocument/2006/relationships/image" Target="../media/image29.png"/><Relationship Id="rId6" Type="http://schemas.openxmlformats.org/officeDocument/2006/relationships/image" Target="../media/image40.png"/><Relationship Id="rId7" Type="http://schemas.openxmlformats.org/officeDocument/2006/relationships/image" Target="../media/image34.png"/><Relationship Id="rId8" Type="http://schemas.openxmlformats.org/officeDocument/2006/relationships/image" Target="../media/image3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5.png"/><Relationship Id="rId4" Type="http://schemas.openxmlformats.org/officeDocument/2006/relationships/image" Target="../media/image5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www.youtube.com/watch?v=COWE6RGFc8w" TargetMode="External"/><Relationship Id="rId4" Type="http://schemas.openxmlformats.org/officeDocument/2006/relationships/image" Target="../media/image4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youtube.com/watch?v=MIFjynpOAG0" TargetMode="External"/><Relationship Id="rId4" Type="http://schemas.openxmlformats.org/officeDocument/2006/relationships/image" Target="../media/image7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www.youtube.com/watch?v=c86-9HitWg0" TargetMode="External"/><Relationship Id="rId4" Type="http://schemas.openxmlformats.org/officeDocument/2006/relationships/image" Target="../media/image46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0.png"/><Relationship Id="rId4" Type="http://schemas.openxmlformats.org/officeDocument/2006/relationships/image" Target="../media/image6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4.png"/><Relationship Id="rId4" Type="http://schemas.openxmlformats.org/officeDocument/2006/relationships/image" Target="../media/image5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2.png"/><Relationship Id="rId4" Type="http://schemas.openxmlformats.org/officeDocument/2006/relationships/image" Target="../media/image50.png"/><Relationship Id="rId5" Type="http://schemas.openxmlformats.org/officeDocument/2006/relationships/image" Target="../media/image6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6.png"/><Relationship Id="rId4" Type="http://schemas.openxmlformats.org/officeDocument/2006/relationships/image" Target="../media/image7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slido.com/support/gsi/how-to-change-the-design" TargetMode="External"/><Relationship Id="rId4" Type="http://schemas.openxmlformats.org/officeDocument/2006/relationships/hyperlink" Target="https://chrome.google.com/webstore/detail/slido/dhhclfjehmpacimcdknijodpjpmppkii" TargetMode="External"/><Relationship Id="rId9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hyperlink" Target="https://www.sli.do/features-google-slides?payload=eyJwb2xsUXVlc3Rpb25VdWlkIjoiMDk2MmE3ZTYtYTk2MC00MzM5LTk0NDUtMDA1Njk4MGZmZTQwIiwicG9sbFV1aWQiOiI2MWVhZjlkNS04ZGMzLTQyZGUtOWZiMy02ZDg1MTMzYjkwOGYiLCJwcmVzZW50YXRpb25JZCI6IjFESzhvQkVITWM5RGFRclZZRnVwR01yZkc2bkFxQVhMeGpjQlJVNXNsN1g0Iiwic2xpZGVJZCI6IlNMSURFU19BUEkxNzQ2NTcxMTM0XzAiLCJ0aW1lbGluZSI6W3sic2NyZWVuIjoiUXVpekpvaW5pbmcifSx7InBvbGxRdWVzdGlvblV1aWQiOiIwOTYyYTdlNi1hOTYwLTQzMzktOTQ0NS0wMDU2OTgwZmZlNDAiLCJzaG93Q29ycmVjdEFuc3dlcnMiOmZhbHNlLCJzaG93UmVzdWx0cyI6ZmFsc2UsInZvdGluZ0xvY2tlZCI6ZmFsc2V9LHsicG9sbFF1ZXN0aW9uVXVpZCI6IjA5NjJhN2U2LWE5NjAtNDMzOS05NDQ1LTAwNTY5ODBmZmU0MCIsInNob3dDb3JyZWN0QW5zd2VycyI6ZmFsc2UsInNob3dSZXN1bHRzIjp0cnVlLCJ2b3RpbmdMb2NrZWQiOnRydWV9LHsicG9sbFF1ZXN0aW9uVXVpZCI6IjA5NjJhN2U2LWE5NjAtNDMzOS05NDQ1LTAwNTY5ODBmZmU0MCIsInNob3dDb3JyZWN0QW5zd2VycyI6dHJ1ZSwic2hvd1Jlc3VsdHMiOnRydWUsInZvdGluZ0xvY2tlZCI6dHJ1ZX1dLCJ0eXBlIjoiU2xpZG9Qb2xsIn0%3D" TargetMode="External"/><Relationship Id="rId7" Type="http://schemas.openxmlformats.org/officeDocument/2006/relationships/image" Target="../media/image1.png"/><Relationship Id="rId8" Type="http://schemas.openxmlformats.org/officeDocument/2006/relationships/hyperlink" Target="https://www.sli.do/features-google-slides?interaction-type=UXVpeg%3D%3D" TargetMode="Externa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s://www.slido.com/support/gsi/how-to-change-the-design" TargetMode="External"/><Relationship Id="rId4" Type="http://schemas.openxmlformats.org/officeDocument/2006/relationships/hyperlink" Target="https://www.sli.do/features-google-slides?interaction-type=TXVsdGlwbGVDaG9pY2U%3D" TargetMode="External"/><Relationship Id="rId9" Type="http://schemas.openxmlformats.org/officeDocument/2006/relationships/image" Target="../media/image1.png"/><Relationship Id="rId5" Type="http://schemas.openxmlformats.org/officeDocument/2006/relationships/image" Target="../media/image60.png"/><Relationship Id="rId6" Type="http://schemas.openxmlformats.org/officeDocument/2006/relationships/hyperlink" Target="https://chrome.google.com/webstore/detail/slido/dhhclfjehmpacimcdknijodpjpmppkii" TargetMode="External"/><Relationship Id="rId7" Type="http://schemas.openxmlformats.org/officeDocument/2006/relationships/image" Target="../media/image3.png"/><Relationship Id="rId8" Type="http://schemas.openxmlformats.org/officeDocument/2006/relationships/hyperlink" Target="https://www.sli.do/features-google-slides?payload=eyJwb2xsVXVpZCI6ImIxNDJhNzRiLTQ2ODktNGY4Zi1hNzI0LWMwZDBlMTU2YmI1NSIsInByZXNlbnRhdGlvbklkIjoiMURLOG9CRUhNYzlEYVFyVllGdXBHTXJmRzZuQXFBWEx4amNCUlU1c2w3WDQiLCJzbGlkZUlkIjoiU0xJREVTX0FQSTExNjAwNDMxODBfMCIsInRpbWVsaW5lIjpbeyJzaG93UmVzdWx0cyI6ZmFsc2UsInBvbGxRdWVzdGlvblV1aWQiOiI1NDBkMWE2My1lYTQzLTRhMzUtYjRiNy0xYzgzODFlNjQ1MDYifSx7InNob3dSZXN1bHRzIjp0cnVlLCJwb2xsUXVlc3Rpb25VdWlkIjoiNTQwZDFhNjMtZWE0My00YTM1LWI0YjctMWM4MzgxZTY0NTA2In1dLCJ0eXBlIjoiU2xpZG9Qb2xsIn0%3D" TargetMode="Externa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1.png"/><Relationship Id="rId4" Type="http://schemas.openxmlformats.org/officeDocument/2006/relationships/image" Target="../media/image71.png"/><Relationship Id="rId5" Type="http://schemas.openxmlformats.org/officeDocument/2006/relationships/image" Target="../media/image63.png"/><Relationship Id="rId6" Type="http://schemas.openxmlformats.org/officeDocument/2006/relationships/image" Target="../media/image76.png"/><Relationship Id="rId7" Type="http://schemas.openxmlformats.org/officeDocument/2006/relationships/image" Target="../media/image8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8.png"/><Relationship Id="rId4" Type="http://schemas.openxmlformats.org/officeDocument/2006/relationships/image" Target="../media/image75.png"/><Relationship Id="rId5" Type="http://schemas.openxmlformats.org/officeDocument/2006/relationships/image" Target="../media/image7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7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7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4.png"/><Relationship Id="rId4" Type="http://schemas.openxmlformats.org/officeDocument/2006/relationships/image" Target="../media/image86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1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0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8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/>
          <p:nvPr>
            <p:ph type="title"/>
          </p:nvPr>
        </p:nvSpPr>
        <p:spPr>
          <a:xfrm>
            <a:off x="0" y="0"/>
            <a:ext cx="12192000" cy="5715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t/>
            </a:r>
            <a:endParaRPr sz="100">
              <a:solidFill>
                <a:srgbClr val="7030A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6279" l="0" r="0" t="0"/>
          <a:stretch/>
        </p:blipFill>
        <p:spPr>
          <a:xfrm>
            <a:off x="4279376" y="564025"/>
            <a:ext cx="7912625" cy="572996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/>
          <p:nvPr>
            <p:ph type="title"/>
          </p:nvPr>
        </p:nvSpPr>
        <p:spPr>
          <a:xfrm>
            <a:off x="0" y="6286525"/>
            <a:ext cx="12192000" cy="5715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t/>
            </a:r>
            <a:endParaRPr sz="100">
              <a:solidFill>
                <a:srgbClr val="7030A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86" name="Google Shape;86;p13" title="SV_Canada_EN_purpl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150" y="1888552"/>
            <a:ext cx="3219875" cy="267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Barriers to Youth Participation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46" name="Google Shape;14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318800"/>
            <a:ext cx="11887200" cy="3005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5325" y="4476526"/>
            <a:ext cx="5023141" cy="116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14620" y="4476519"/>
            <a:ext cx="5023151" cy="1168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6629" y="5499575"/>
            <a:ext cx="4645942" cy="116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53875" y="5540800"/>
            <a:ext cx="4883899" cy="1083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Motivational barriers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grpSp>
        <p:nvGrpSpPr>
          <p:cNvPr id="156" name="Google Shape;156;p23"/>
          <p:cNvGrpSpPr/>
          <p:nvPr/>
        </p:nvGrpSpPr>
        <p:grpSpPr>
          <a:xfrm>
            <a:off x="1231575" y="1388425"/>
            <a:ext cx="8882749" cy="5386800"/>
            <a:chOff x="1231575" y="1388425"/>
            <a:chExt cx="8882749" cy="5386800"/>
          </a:xfrm>
        </p:grpSpPr>
        <p:pic>
          <p:nvPicPr>
            <p:cNvPr id="157" name="Google Shape;157;p23"/>
            <p:cNvPicPr preferRelativeResize="0"/>
            <p:nvPr/>
          </p:nvPicPr>
          <p:blipFill rotWithShape="1">
            <a:blip r:embed="rId3">
              <a:alphaModFix/>
            </a:blip>
            <a:srcRect b="0" l="-2940" r="2939" t="0"/>
            <a:stretch/>
          </p:blipFill>
          <p:spPr>
            <a:xfrm>
              <a:off x="1231575" y="1388425"/>
              <a:ext cx="8882749" cy="538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" name="Google Shape;158;p23"/>
            <p:cNvSpPr txBox="1"/>
            <p:nvPr/>
          </p:nvSpPr>
          <p:spPr>
            <a:xfrm>
              <a:off x="4057000" y="3824100"/>
              <a:ext cx="3492900" cy="9570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2300"/>
                <a:buFont typeface="Calibri"/>
                <a:buNone/>
              </a:pPr>
              <a:r>
                <a:rPr b="1" i="0" lang="en-US" sz="2300" u="none" cap="none" strike="noStrike">
                  <a:solidFill>
                    <a:srgbClr val="666666"/>
                  </a:solidFill>
                  <a:latin typeface="Calibri"/>
                  <a:ea typeface="Calibri"/>
                  <a:cs typeface="Calibri"/>
                  <a:sym typeface="Calibri"/>
                </a:rPr>
                <a:t>a belief that voting is a choice rather than a duty</a:t>
              </a:r>
              <a:endParaRPr b="1" i="0" sz="23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3800" y="398700"/>
            <a:ext cx="9192700" cy="710170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4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Access barriers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555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Early exposure is important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70" name="Google Shape;17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750" y="1656875"/>
            <a:ext cx="2814773" cy="422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5"/>
          <p:cNvSpPr txBox="1"/>
          <p:nvPr/>
        </p:nvSpPr>
        <p:spPr>
          <a:xfrm>
            <a:off x="3950675" y="1840525"/>
            <a:ext cx="7338600" cy="3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Young people who voted were much more likely to say… </a:t>
            </a:r>
            <a:endParaRPr sz="2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Char char="●"/>
            </a:pPr>
            <a:r>
              <a:rPr lang="en-US" sz="2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They learned about government and politics in high school (65% voters vs 46% of non-voters)</a:t>
            </a:r>
            <a:endParaRPr sz="2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Char char="●"/>
            </a:pPr>
            <a:r>
              <a:rPr lang="en-US" sz="2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Participated in a mock election, such as Student Vote (49% voters vs 39% non-voters)</a:t>
            </a:r>
            <a:endParaRPr sz="2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2025 Federal Election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77" name="Google Shape;17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175" y="1977925"/>
            <a:ext cx="5039101" cy="148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1751" y="1322050"/>
            <a:ext cx="5386799" cy="538679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6"/>
          <p:cNvSpPr txBox="1"/>
          <p:nvPr/>
        </p:nvSpPr>
        <p:spPr>
          <a:xfrm>
            <a:off x="1076550" y="4106825"/>
            <a:ext cx="4386000" cy="13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April 28 or May 5</a:t>
            </a:r>
            <a:endParaRPr sz="34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?</a:t>
            </a:r>
            <a:endParaRPr sz="34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 Questions to Consider for Table Talk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85" name="Google Shape;185;p27"/>
          <p:cNvSpPr txBox="1"/>
          <p:nvPr/>
        </p:nvSpPr>
        <p:spPr>
          <a:xfrm>
            <a:off x="1144200" y="2083375"/>
            <a:ext cx="8246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7"/>
          <p:cNvSpPr txBox="1"/>
          <p:nvPr/>
        </p:nvSpPr>
        <p:spPr>
          <a:xfrm>
            <a:off x="453700" y="1402350"/>
            <a:ext cx="11450100" cy="42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3200">
                <a:latin typeface="Poppins"/>
                <a:ea typeface="Poppins"/>
                <a:cs typeface="Poppins"/>
                <a:sym typeface="Poppins"/>
              </a:rPr>
              <a:t>If you are new (or feel new) to Student Vote</a:t>
            </a:r>
            <a:endParaRPr b="1" sz="3200">
              <a:latin typeface="Poppins"/>
              <a:ea typeface="Poppins"/>
              <a:cs typeface="Poppins"/>
              <a:sym typeface="Poppins"/>
            </a:endParaRPr>
          </a:p>
          <a:p>
            <a:pPr indent="-431800" lvl="0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Poppins Medium"/>
              <a:buChar char="●"/>
            </a:pPr>
            <a:r>
              <a:rPr lang="en-US" sz="3200">
                <a:latin typeface="Poppins Medium"/>
                <a:ea typeface="Poppins Medium"/>
                <a:cs typeface="Poppins Medium"/>
                <a:sym typeface="Poppins Medium"/>
              </a:rPr>
              <a:t>What questions or concerns do you have?</a:t>
            </a:r>
            <a:br>
              <a:rPr lang="en-US" sz="3200">
                <a:latin typeface="Poppins Medium"/>
                <a:ea typeface="Poppins Medium"/>
                <a:cs typeface="Poppins Medium"/>
                <a:sym typeface="Poppins Medium"/>
              </a:rPr>
            </a:br>
            <a:endParaRPr sz="32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3200">
                <a:latin typeface="Poppins"/>
                <a:ea typeface="Poppins"/>
                <a:cs typeface="Poppins"/>
                <a:sym typeface="Poppins"/>
              </a:rPr>
              <a:t>If you are an experienced Student Vote educator?</a:t>
            </a:r>
            <a:endParaRPr b="1" sz="3200">
              <a:latin typeface="Poppins"/>
              <a:ea typeface="Poppins"/>
              <a:cs typeface="Poppins"/>
              <a:sym typeface="Poppins"/>
            </a:endParaRPr>
          </a:p>
          <a:p>
            <a:pPr indent="-431800" lvl="0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Poppins Medium"/>
              <a:buChar char="●"/>
            </a:pPr>
            <a:r>
              <a:rPr lang="en-US" sz="3200">
                <a:latin typeface="Poppins Medium"/>
                <a:ea typeface="Poppins Medium"/>
                <a:cs typeface="Poppins Medium"/>
                <a:sym typeface="Poppins Medium"/>
              </a:rPr>
              <a:t>What tips would you give to new Student Vote teachers? What do you wish you knew when you first organized Student Vote?</a:t>
            </a:r>
            <a:endParaRPr i="0" sz="28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/>
          <p:nvPr/>
        </p:nvSpPr>
        <p:spPr>
          <a:xfrm rot="5400000">
            <a:off x="9820304" y="0"/>
            <a:ext cx="2371800" cy="2371800"/>
          </a:xfrm>
          <a:prstGeom prst="diagStripe">
            <a:avLst>
              <a:gd fmla="val 50000" name="adj"/>
            </a:avLst>
          </a:prstGeom>
          <a:solidFill>
            <a:srgbClr val="EDFA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8"/>
          <p:cNvSpPr txBox="1"/>
          <p:nvPr/>
        </p:nvSpPr>
        <p:spPr>
          <a:xfrm rot="2700000">
            <a:off x="9620400" y="514953"/>
            <a:ext cx="3335140" cy="7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198038"/>
                </a:solidFill>
                <a:latin typeface="Inter"/>
                <a:ea typeface="Inter"/>
                <a:cs typeface="Inter"/>
                <a:sym typeface="Inter"/>
              </a:rPr>
              <a:t>Do not edit</a:t>
            </a:r>
            <a:endParaRPr b="1"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rgbClr val="198038"/>
                </a:solid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How to change the design</a:t>
            </a:r>
            <a:endParaRPr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descr="title-id" id="193" name="Google Shape;193;p28"/>
          <p:cNvSpPr txBox="1"/>
          <p:nvPr/>
        </p:nvSpPr>
        <p:spPr>
          <a:xfrm>
            <a:off x="3112851" y="1760838"/>
            <a:ext cx="8486100" cy="23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5B5B5B"/>
                </a:solidFill>
                <a:latin typeface="Inter"/>
                <a:ea typeface="Inter"/>
                <a:cs typeface="Inter"/>
                <a:sym typeface="Inter"/>
              </a:rPr>
              <a:t>Which item is not included in your first package?</a:t>
            </a:r>
            <a:endParaRPr b="1" sz="3600">
              <a:solidFill>
                <a:srgbClr val="5B5B5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4" name="Google Shape;194;p28"/>
          <p:cNvSpPr/>
          <p:nvPr/>
        </p:nvSpPr>
        <p:spPr>
          <a:xfrm>
            <a:off x="0" y="5820032"/>
            <a:ext cx="12192000" cy="1038000"/>
          </a:xfrm>
          <a:prstGeom prst="rect">
            <a:avLst/>
          </a:prstGeom>
          <a:solidFill>
            <a:srgbClr val="1980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8"/>
          <p:cNvSpPr txBox="1"/>
          <p:nvPr/>
        </p:nvSpPr>
        <p:spPr>
          <a:xfrm>
            <a:off x="741155" y="5820032"/>
            <a:ext cx="9264300" cy="10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Presenting with animations, GIFs or speaker notes? Enable our </a:t>
            </a:r>
            <a:r>
              <a:rPr lang="en-US" sz="1200" u="sng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Chrome extension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96" name="Google Shape;19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id" id="197" name="Google Shape;197;p28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61459" y="5968439"/>
            <a:ext cx="1482310" cy="7411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oll-type-id" id="198" name="Google Shape;198;p28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4693" y="1742703"/>
            <a:ext cx="2371697" cy="2371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9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Program materials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04" name="Google Shape;204;p29"/>
          <p:cNvSpPr txBox="1"/>
          <p:nvPr/>
        </p:nvSpPr>
        <p:spPr>
          <a:xfrm>
            <a:off x="8839551" y="1401200"/>
            <a:ext cx="2506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i="0" lang="en-US" sz="22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Ballot kits</a:t>
            </a:r>
            <a:endParaRPr b="1" i="0" sz="2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05" name="Google Shape;20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24500" y="2036005"/>
            <a:ext cx="2596550" cy="2785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9"/>
          <p:cNvSpPr txBox="1"/>
          <p:nvPr/>
        </p:nvSpPr>
        <p:spPr>
          <a:xfrm>
            <a:off x="4847076" y="5152175"/>
            <a:ext cx="35514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i="0" lang="en-US" sz="19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Lesson plans</a:t>
            </a:r>
            <a:endParaRPr i="0" sz="19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oppins Medium"/>
              <a:buChar char="●"/>
            </a:pPr>
            <a:r>
              <a:rPr lang="en-US" sz="1900">
                <a:latin typeface="Poppins Medium"/>
                <a:ea typeface="Poppins Medium"/>
                <a:cs typeface="Poppins Medium"/>
                <a:sym typeface="Poppins Medium"/>
              </a:rPr>
              <a:t>Campaign guide</a:t>
            </a:r>
            <a:endParaRPr sz="19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i="0" lang="en-US" sz="19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Student Vote posters</a:t>
            </a:r>
            <a:endParaRPr sz="15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i="0" lang="en-US" sz="19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Electoral di</a:t>
            </a:r>
            <a:r>
              <a:rPr lang="en-US" sz="1900">
                <a:latin typeface="Poppins Medium"/>
                <a:ea typeface="Poppins Medium"/>
                <a:cs typeface="Poppins Medium"/>
                <a:sym typeface="Poppins Medium"/>
              </a:rPr>
              <a:t>strict</a:t>
            </a:r>
            <a:r>
              <a:rPr i="0" lang="en-US" sz="19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maps</a:t>
            </a:r>
            <a:endParaRPr i="0" sz="19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i="0" lang="en-US" sz="19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Ballot boxes</a:t>
            </a:r>
            <a:r>
              <a:rPr lang="en-US" sz="1900">
                <a:latin typeface="Poppins Medium"/>
                <a:ea typeface="Poppins Medium"/>
                <a:cs typeface="Poppins Medium"/>
                <a:sym typeface="Poppins Medium"/>
              </a:rPr>
              <a:t>, </a:t>
            </a:r>
            <a:r>
              <a:rPr i="0" lang="en-US" sz="19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screens</a:t>
            </a:r>
            <a:endParaRPr i="0" sz="19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207" name="Google Shape;207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83426" y="2190066"/>
            <a:ext cx="2506597" cy="27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9"/>
          <p:cNvSpPr txBox="1"/>
          <p:nvPr/>
        </p:nvSpPr>
        <p:spPr>
          <a:xfrm>
            <a:off x="8560250" y="5151815"/>
            <a:ext cx="30651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oppins Medium"/>
              <a:buChar char="●"/>
            </a:pPr>
            <a:r>
              <a:rPr i="0" lang="en-US" sz="1900" u="none" cap="none" strike="noStrik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Ballot kit</a:t>
            </a:r>
            <a:endParaRPr i="0" sz="1900" u="none" cap="none" strike="noStrike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oppins Medium"/>
              <a:buChar char="●"/>
            </a:pPr>
            <a:r>
              <a:rPr i="0" lang="en-US" sz="1900" u="none" cap="none" strike="noStrik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Statement of the poll form </a:t>
            </a:r>
            <a:endParaRPr i="0" sz="1900" u="none" cap="none" strike="noStrike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oppins Medium"/>
              <a:buChar char="●"/>
            </a:pPr>
            <a:r>
              <a:rPr i="0" lang="en-US" sz="1900" u="none" cap="none" strike="noStrik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Election manual</a:t>
            </a:r>
            <a:endParaRPr i="0" sz="1900" u="none" cap="none" strike="noStrike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09" name="Google Shape;209;p29"/>
          <p:cNvSpPr txBox="1"/>
          <p:nvPr/>
        </p:nvSpPr>
        <p:spPr>
          <a:xfrm>
            <a:off x="501786" y="5151815"/>
            <a:ext cx="38616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i="0" lang="en-US" sz="19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Lesson plans, digital file</a:t>
            </a:r>
            <a:r>
              <a:rPr lang="en-US" sz="1900">
                <a:latin typeface="Poppins Medium"/>
                <a:ea typeface="Poppins Medium"/>
                <a:cs typeface="Poppins Medium"/>
                <a:sym typeface="Poppins Medium"/>
              </a:rPr>
              <a:t>s</a:t>
            </a:r>
            <a:endParaRPr i="0" sz="19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i="0" lang="en-US" sz="19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Slide decks</a:t>
            </a:r>
            <a:endParaRPr i="0" sz="19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lang="en-US" sz="1900">
                <a:latin typeface="Poppins Medium"/>
                <a:ea typeface="Poppins Medium"/>
                <a:cs typeface="Poppins Medium"/>
                <a:sym typeface="Poppins Medium"/>
              </a:rPr>
              <a:t>V</a:t>
            </a:r>
            <a:r>
              <a:rPr i="0" lang="en-US" sz="19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ideos </a:t>
            </a:r>
            <a:endParaRPr i="0" sz="19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i="0" lang="en-US" sz="19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Online interactives </a:t>
            </a:r>
            <a:endParaRPr sz="150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10" name="Google Shape;210;p29"/>
          <p:cNvSpPr txBox="1"/>
          <p:nvPr/>
        </p:nvSpPr>
        <p:spPr>
          <a:xfrm>
            <a:off x="754675" y="1365975"/>
            <a:ext cx="3355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SV election</a:t>
            </a:r>
            <a:r>
              <a:rPr b="1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website</a:t>
            </a:r>
            <a:endParaRPr b="1" i="0" sz="2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1" name="Google Shape;211;p29"/>
          <p:cNvSpPr txBox="1"/>
          <p:nvPr/>
        </p:nvSpPr>
        <p:spPr>
          <a:xfrm>
            <a:off x="5008851" y="1401050"/>
            <a:ext cx="3551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Resource package</a:t>
            </a:r>
            <a:endParaRPr b="1" i="0" sz="2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12" name="Google Shape;21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5700" y="2036003"/>
            <a:ext cx="2506500" cy="2917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0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Warehouse Operations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18" name="Google Shape;21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7600" y="1594900"/>
            <a:ext cx="3040550" cy="4054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9250" y="1640337"/>
            <a:ext cx="2972402" cy="3963203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0"/>
          <p:cNvSpPr txBox="1"/>
          <p:nvPr/>
        </p:nvSpPr>
        <p:spPr>
          <a:xfrm>
            <a:off x="1647600" y="5811350"/>
            <a:ext cx="32694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Resource packages</a:t>
            </a:r>
            <a:endParaRPr sz="24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21" name="Google Shape;221;p30"/>
          <p:cNvSpPr txBox="1"/>
          <p:nvPr/>
        </p:nvSpPr>
        <p:spPr>
          <a:xfrm>
            <a:off x="6459250" y="5864075"/>
            <a:ext cx="29724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Ballot kits</a:t>
            </a:r>
            <a:endParaRPr sz="24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1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58 Package Types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27" name="Google Shape;22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5250" y="1166400"/>
            <a:ext cx="8060001" cy="5525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Student Vote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92" name="Google Shape;92;p14"/>
          <p:cNvSpPr txBox="1"/>
          <p:nvPr/>
        </p:nvSpPr>
        <p:spPr>
          <a:xfrm>
            <a:off x="4614025" y="1782350"/>
            <a:ext cx="7229400" cy="4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Arial"/>
              <a:buChar char="●"/>
            </a:pPr>
            <a:r>
              <a:rPr b="0" i="0" lang="en-US" sz="3000" u="none" cap="none" strike="noStrike">
                <a:solidFill>
                  <a:srgbClr val="262626"/>
                </a:solidFill>
                <a:highlight>
                  <a:schemeClr val="lt1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Designed to cultivate the habits of  active and informed citizenship</a:t>
            </a:r>
            <a:endParaRPr b="0" i="0" sz="3000" u="none" cap="none" strike="noStrike">
              <a:solidFill>
                <a:srgbClr val="262626"/>
              </a:solidFill>
              <a:highlight>
                <a:schemeClr val="lt1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262626"/>
              </a:solidFill>
              <a:highlight>
                <a:schemeClr val="lt1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●"/>
            </a:pPr>
            <a:r>
              <a:rPr b="0" i="0" lang="en-US" sz="3000" u="none" cap="none" strike="noStrike">
                <a:solidFill>
                  <a:srgbClr val="262626"/>
                </a:solidFill>
                <a:highlight>
                  <a:schemeClr val="lt1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Students cast ballots for the official candidates in a parallel election</a:t>
            </a:r>
            <a:endParaRPr b="0" i="0" sz="3000" u="none" cap="none" strike="noStrike">
              <a:solidFill>
                <a:srgbClr val="262626"/>
              </a:solidFill>
              <a:highlight>
                <a:schemeClr val="lt1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●"/>
            </a:pPr>
            <a:r>
              <a:rPr b="0" i="0" lang="en-US" sz="30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Makes civic education compelling </a:t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250" y="1782350"/>
            <a:ext cx="4008875" cy="443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Package readiness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33" name="Google Shape;233;p32"/>
          <p:cNvSpPr txBox="1"/>
          <p:nvPr/>
        </p:nvSpPr>
        <p:spPr>
          <a:xfrm>
            <a:off x="5374250" y="1584975"/>
            <a:ext cx="6335700" cy="45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AutoNum type="arabicParenR"/>
            </a:pPr>
            <a:r>
              <a:rPr lang="en-US" sz="28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Look for a notification from Canada Post to track your package.</a:t>
            </a:r>
            <a:endParaRPr sz="2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AutoNum type="arabicParenR"/>
            </a:pPr>
            <a:r>
              <a:rPr lang="en-US" sz="28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Alert your admin about the expected package.</a:t>
            </a:r>
            <a:endParaRPr sz="2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AutoNum type="arabicParenR"/>
            </a:pPr>
            <a:r>
              <a:rPr lang="en-US" sz="28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Open the package and check the contents for accuracy.</a:t>
            </a:r>
            <a:endParaRPr sz="2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300" y="1487213"/>
            <a:ext cx="4355825" cy="4425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3"/>
          <p:cNvSpPr txBox="1"/>
          <p:nvPr>
            <p:ph type="title"/>
          </p:nvPr>
        </p:nvSpPr>
        <p:spPr>
          <a:xfrm>
            <a:off x="0" y="-1905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www.studentvote.ca/canada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40" name="Google Shape;24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000" y="1463875"/>
            <a:ext cx="745807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4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432885">
              <a:alpha val="97470"/>
            </a:srgbClr>
          </a:solidFill>
          <a:ln cap="flat" cmpd="sng" w="9525">
            <a:solidFill>
              <a:srgbClr val="6584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Learning Resources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46" name="Google Shape;246;p34"/>
          <p:cNvSpPr txBox="1"/>
          <p:nvPr/>
        </p:nvSpPr>
        <p:spPr>
          <a:xfrm>
            <a:off x="1175025" y="5510725"/>
            <a:ext cx="4518600" cy="11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Elementary</a:t>
            </a:r>
            <a:r>
              <a:rPr lang="en-US" sz="3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Resource</a:t>
            </a:r>
            <a:endParaRPr sz="31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Grades 4-8</a:t>
            </a:r>
            <a:endParaRPr sz="2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7" name="Google Shape;247;p34"/>
          <p:cNvSpPr txBox="1"/>
          <p:nvPr/>
        </p:nvSpPr>
        <p:spPr>
          <a:xfrm>
            <a:off x="6197975" y="5556900"/>
            <a:ext cx="4705800" cy="11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Secondary</a:t>
            </a:r>
            <a:r>
              <a:rPr lang="en-US" sz="3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Resource</a:t>
            </a:r>
            <a:endParaRPr sz="31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Grades 7-12</a:t>
            </a:r>
            <a:endParaRPr sz="2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48" name="Google Shape;24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3375" y="1494288"/>
            <a:ext cx="3212152" cy="403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9063" y="1471188"/>
            <a:ext cx="3263628" cy="408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5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Secondary </a:t>
            </a: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Lessons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55" name="Google Shape;255;p35"/>
          <p:cNvSpPr txBox="1"/>
          <p:nvPr/>
        </p:nvSpPr>
        <p:spPr>
          <a:xfrm>
            <a:off x="454950" y="2085375"/>
            <a:ext cx="5252100" cy="26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>
                <a:latin typeface="Poppins Medium"/>
                <a:ea typeface="Poppins Medium"/>
                <a:cs typeface="Poppins Medium"/>
                <a:sym typeface="Poppins Medium"/>
              </a:rPr>
              <a:t>1: </a:t>
            </a:r>
            <a:r>
              <a:rPr b="0" i="0" lang="en-US" sz="30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Democracy</a:t>
            </a:r>
            <a:endParaRPr b="0" i="0" sz="30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2: </a:t>
            </a:r>
            <a:r>
              <a:rPr lang="en-US" sz="30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Levels of Government</a:t>
            </a:r>
            <a:endParaRPr b="0" i="0" sz="30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>
                <a:latin typeface="Poppins Medium"/>
                <a:ea typeface="Poppins Medium"/>
                <a:cs typeface="Poppins Medium"/>
                <a:sym typeface="Poppins Medium"/>
              </a:rPr>
              <a:t>3: Political Ideologies</a:t>
            </a:r>
            <a:endParaRPr b="0" i="0" sz="30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>
                <a:latin typeface="Poppins Medium"/>
                <a:ea typeface="Poppins Medium"/>
                <a:cs typeface="Poppins Medium"/>
                <a:sym typeface="Poppins Medium"/>
              </a:rPr>
              <a:t>4: Political Persuasion</a:t>
            </a:r>
            <a:endParaRPr b="0" i="0" sz="30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56" name="Google Shape;256;p35"/>
          <p:cNvSpPr txBox="1"/>
          <p:nvPr/>
        </p:nvSpPr>
        <p:spPr>
          <a:xfrm>
            <a:off x="6166325" y="2124450"/>
            <a:ext cx="5463000" cy="26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5: Federal Elections</a:t>
            </a:r>
            <a:endParaRPr sz="30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6: The Leaders’ Debate</a:t>
            </a:r>
            <a:endParaRPr sz="30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>
                <a:latin typeface="Poppins Medium"/>
                <a:ea typeface="Poppins Medium"/>
                <a:cs typeface="Poppins Medium"/>
                <a:sym typeface="Poppins Medium"/>
              </a:rPr>
              <a:t>7: </a:t>
            </a:r>
            <a:r>
              <a:rPr b="0" i="0" lang="en-US" sz="30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Voting Process</a:t>
            </a:r>
            <a:endParaRPr b="0" i="0" sz="30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>
                <a:latin typeface="Poppins Medium"/>
                <a:ea typeface="Poppins Medium"/>
                <a:cs typeface="Poppins Medium"/>
                <a:sym typeface="Poppins Medium"/>
              </a:rPr>
              <a:t>8: </a:t>
            </a:r>
            <a:r>
              <a:rPr b="0" i="0" lang="en-US" sz="30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Post-Election Analysis</a:t>
            </a:r>
            <a:endParaRPr b="0" i="0" sz="30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6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 Narrow"/>
              <a:buNone/>
            </a:pPr>
            <a:r>
              <a:rPr lang="en-US" sz="45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Lesson 1: Democracy</a:t>
            </a:r>
            <a:endParaRPr sz="45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62" name="Google Shape;262;p36"/>
          <p:cNvSpPr txBox="1"/>
          <p:nvPr/>
        </p:nvSpPr>
        <p:spPr>
          <a:xfrm>
            <a:off x="10953725" y="-255912"/>
            <a:ext cx="9056700" cy="16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63" name="Google Shape;263;p36"/>
          <p:cNvSpPr txBox="1"/>
          <p:nvPr/>
        </p:nvSpPr>
        <p:spPr>
          <a:xfrm>
            <a:off x="4729650" y="3770025"/>
            <a:ext cx="6224100" cy="2788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Scenario 1: Fundamental Freedoms</a:t>
            </a:r>
            <a:endParaRPr b="1"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 high school has a policy that allows students to wear shirts with slogans, as long as they are respectful. A student wears a shirt with a political message that some disagree with. Some teachers demand the student be forced to remove it.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More than 160 unmarked graves found near indigenous Canadian school | The  Mercury" id="264" name="Google Shape;26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0150" y="1583550"/>
            <a:ext cx="3412024" cy="2272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w to handle a public relations crisis" id="265" name="Google Shape;265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0150" y="4156488"/>
            <a:ext cx="3412026" cy="227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66560" y="1775932"/>
            <a:ext cx="1534720" cy="151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25654" y="1828148"/>
            <a:ext cx="1520090" cy="1409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70126" y="1842661"/>
            <a:ext cx="1798575" cy="150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193083" y="1968766"/>
            <a:ext cx="1033595" cy="1320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607728" y="1893051"/>
            <a:ext cx="1265822" cy="140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212473" y="2781653"/>
            <a:ext cx="1265825" cy="36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48601" y="2763896"/>
            <a:ext cx="1265825" cy="405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293100" y="2763900"/>
            <a:ext cx="1711750" cy="4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6"/>
          <p:cNvPicPr preferRelativeResize="0"/>
          <p:nvPr/>
        </p:nvPicPr>
        <p:blipFill rotWithShape="1">
          <a:blip r:embed="rId13">
            <a:alphaModFix/>
          </a:blip>
          <a:srcRect b="0" l="0" r="45593" t="0"/>
          <a:stretch/>
        </p:blipFill>
        <p:spPr>
          <a:xfrm>
            <a:off x="9296475" y="2763912"/>
            <a:ext cx="826809" cy="25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6"/>
          <p:cNvPicPr preferRelativeResize="0"/>
          <p:nvPr/>
        </p:nvPicPr>
        <p:blipFill rotWithShape="1">
          <a:blip r:embed="rId13">
            <a:alphaModFix/>
          </a:blip>
          <a:srcRect b="0" l="52905" r="0" t="0"/>
          <a:stretch/>
        </p:blipFill>
        <p:spPr>
          <a:xfrm>
            <a:off x="9352021" y="2962175"/>
            <a:ext cx="715727" cy="2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607725" y="2814225"/>
            <a:ext cx="1298947" cy="40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7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 Narrow"/>
              <a:buNone/>
            </a:pPr>
            <a:r>
              <a:rPr lang="en-US" sz="45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Lesson 2: Levels of Government</a:t>
            </a:r>
            <a:endParaRPr sz="45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82" name="Google Shape;28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8162" y="3286075"/>
            <a:ext cx="5595325" cy="2743312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7"/>
          <p:cNvSpPr txBox="1"/>
          <p:nvPr/>
        </p:nvSpPr>
        <p:spPr>
          <a:xfrm>
            <a:off x="367550" y="1560700"/>
            <a:ext cx="6387900" cy="18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 Medium"/>
              <a:buChar char="●"/>
            </a:pPr>
            <a:r>
              <a:rPr lang="en-US" sz="2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How is government structured in Canada? </a:t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 Medium"/>
              <a:buChar char="●"/>
            </a:pPr>
            <a:r>
              <a:rPr lang="en-US" sz="2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How does government affect me?  </a:t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84" name="Google Shape;284;p37"/>
          <p:cNvSpPr txBox="1"/>
          <p:nvPr/>
        </p:nvSpPr>
        <p:spPr>
          <a:xfrm>
            <a:off x="1355625" y="6185850"/>
            <a:ext cx="3873300" cy="5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“Levels of Government” video</a:t>
            </a:r>
            <a:endParaRPr sz="19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85" name="Google Shape;285;p37"/>
          <p:cNvSpPr txBox="1"/>
          <p:nvPr/>
        </p:nvSpPr>
        <p:spPr>
          <a:xfrm>
            <a:off x="6712450" y="1504900"/>
            <a:ext cx="5025600" cy="48948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ONLINE SCAVENGER HUNT</a:t>
            </a:r>
            <a:endParaRPr b="1"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1. Representation</a:t>
            </a:r>
            <a:r>
              <a:rPr lang="en-US" sz="18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: How many Members of Parliament are there in Canada?</a:t>
            </a:r>
            <a:endParaRPr sz="1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2. Government Actions:</a:t>
            </a:r>
            <a:r>
              <a:rPr lang="en-US" sz="18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Choose one department/agency. Write down two recent actions or announcements it has made.</a:t>
            </a:r>
            <a:endParaRPr sz="1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3. Laws:</a:t>
            </a:r>
            <a:r>
              <a:rPr lang="en-US" sz="18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Find a bill from the 44th Parliament that interests you. Summarize what the bill is and its current status. </a:t>
            </a:r>
            <a:endParaRPr sz="1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4. Government Support</a:t>
            </a:r>
            <a:r>
              <a:rPr lang="en-US" sz="18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: Find and describe one benefits program available to Canadians.</a:t>
            </a:r>
            <a:endParaRPr sz="1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8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 Narrow"/>
              <a:buNone/>
            </a:pPr>
            <a:r>
              <a:rPr lang="en-US" sz="45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Lesson 3: Political Ideologies</a:t>
            </a:r>
            <a:endParaRPr sz="45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91" name="Google Shape;291;p38"/>
          <p:cNvSpPr txBox="1"/>
          <p:nvPr/>
        </p:nvSpPr>
        <p:spPr>
          <a:xfrm>
            <a:off x="367550" y="1560700"/>
            <a:ext cx="11005200" cy="14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 Medium"/>
              <a:buChar char="●"/>
            </a:pPr>
            <a:r>
              <a:rPr lang="en-US" sz="2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How do personal beliefs and values influence political perspectives and opinions on issues?</a:t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292" name="Google Shape;29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950" y="2635575"/>
            <a:ext cx="3149500" cy="368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8075" y="2726250"/>
            <a:ext cx="7263534" cy="35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9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 Narrow"/>
              <a:buNone/>
            </a:pPr>
            <a:r>
              <a:rPr lang="en-US" sz="45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Vote Compass: Youth Edition</a:t>
            </a:r>
            <a:endParaRPr sz="45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99" name="Google Shape;29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6075" y="1246900"/>
            <a:ext cx="8128276" cy="548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0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 Narrow"/>
              <a:buNone/>
            </a:pPr>
            <a:r>
              <a:rPr lang="en-US" sz="45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Lesson 4: Political Persuasion</a:t>
            </a:r>
            <a:endParaRPr sz="45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05" name="Google Shape;305;p40"/>
          <p:cNvSpPr txBox="1"/>
          <p:nvPr/>
        </p:nvSpPr>
        <p:spPr>
          <a:xfrm>
            <a:off x="367550" y="1560700"/>
            <a:ext cx="11348100" cy="12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What are some common techniques used in political advertising to try to persuade voters?</a:t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06" name="Google Shape;306;p40"/>
          <p:cNvSpPr txBox="1"/>
          <p:nvPr/>
        </p:nvSpPr>
        <p:spPr>
          <a:xfrm>
            <a:off x="367550" y="2773325"/>
            <a:ext cx="5265000" cy="35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Persuasive techniques</a:t>
            </a:r>
            <a:endParaRPr b="1"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 Medium"/>
              <a:buChar char="●"/>
            </a:pPr>
            <a:r>
              <a:rPr lang="en-US" sz="2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Using slogans or catchphrases </a:t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 Medium"/>
              <a:buChar char="●"/>
            </a:pPr>
            <a:r>
              <a:rPr lang="en-US" sz="2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Inciting fear</a:t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 Medium"/>
              <a:buChar char="●"/>
            </a:pPr>
            <a:r>
              <a:rPr lang="en-US" sz="2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Instilling a sense of hope </a:t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 Medium"/>
              <a:buChar char="●"/>
            </a:pPr>
            <a:r>
              <a:rPr lang="en-US" sz="2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‘Us vs. Them’ framing </a:t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 Medium"/>
              <a:buChar char="●"/>
            </a:pPr>
            <a:r>
              <a:rPr lang="en-US" sz="2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Presenting ideas as obvious/beyond debate</a:t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 Medium"/>
              <a:buChar char="●"/>
            </a:pPr>
            <a:r>
              <a:rPr lang="en-US" sz="2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Appeals to nostalgia</a:t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" name="Google Shape;30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2700" y="2549475"/>
            <a:ext cx="6254649" cy="3584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2700" y="2549475"/>
            <a:ext cx="4194650" cy="199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1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 Narrow"/>
              <a:buNone/>
            </a:pPr>
            <a:r>
              <a:rPr lang="en-US" sz="45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Historical Example</a:t>
            </a:r>
            <a:endParaRPr sz="45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descr="Visit http://CanuckPolitics.com for more.&#10;&#10;April 18, 2011" id="314" name="Google Shape;314;p41" title="Liberal ad: Harper is a Health Risk 2 (2011)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1050" y="1540825"/>
            <a:ext cx="8115100" cy="456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5" title="CIVIX 20th Anniversary Vide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8533" y="0"/>
            <a:ext cx="12462934" cy="701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2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 Narrow"/>
              <a:buNone/>
            </a:pPr>
            <a:r>
              <a:rPr lang="en-US" sz="45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Historical Example</a:t>
            </a:r>
            <a:endParaRPr sz="45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320" name="Google Shape;320;p42" title="The Interview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2550" y="1587550"/>
            <a:ext cx="8490625" cy="477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3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 Narrow"/>
              <a:buNone/>
            </a:pPr>
            <a:r>
              <a:rPr lang="en-US" sz="4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Lesson 5: Federal Elections</a:t>
            </a:r>
            <a:endParaRPr sz="41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26" name="Google Shape;326;p43"/>
          <p:cNvSpPr txBox="1"/>
          <p:nvPr/>
        </p:nvSpPr>
        <p:spPr>
          <a:xfrm>
            <a:off x="489850" y="1397000"/>
            <a:ext cx="10689300" cy="14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31F20"/>
              </a:buClr>
              <a:buSzPts val="2300"/>
              <a:buFont typeface="Poppins SemiBold"/>
              <a:buAutoNum type="arabicPeriod"/>
            </a:pPr>
            <a:r>
              <a:rPr lang="en-US" sz="2300">
                <a:solidFill>
                  <a:srgbClr val="231F2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How are candidates elected to the House of Commons?</a:t>
            </a:r>
            <a:endParaRPr sz="2300">
              <a:solidFill>
                <a:srgbClr val="231F2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31F20"/>
              </a:buClr>
              <a:buSzPts val="2300"/>
              <a:buFont typeface="Poppins SemiBold"/>
              <a:buAutoNum type="arabicPeriod"/>
            </a:pPr>
            <a:r>
              <a:rPr lang="en-US" sz="2300">
                <a:solidFill>
                  <a:srgbClr val="231F2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Which party or candidate will best address my priorities and concerns?</a:t>
            </a:r>
            <a:endParaRPr sz="2300">
              <a:solidFill>
                <a:srgbClr val="231F2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231F2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20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327" name="Google Shape;32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100" y="3070450"/>
            <a:ext cx="5858325" cy="3007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3"/>
          <p:cNvSpPr txBox="1"/>
          <p:nvPr/>
        </p:nvSpPr>
        <p:spPr>
          <a:xfrm>
            <a:off x="1860850" y="6175100"/>
            <a:ext cx="3873300" cy="5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“Federal Elections” video</a:t>
            </a:r>
            <a:endParaRPr sz="19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29" name="Google Shape;329;p43"/>
          <p:cNvSpPr txBox="1"/>
          <p:nvPr/>
        </p:nvSpPr>
        <p:spPr>
          <a:xfrm>
            <a:off x="7019250" y="2779800"/>
            <a:ext cx="4665300" cy="35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RANK ORDER</a:t>
            </a:r>
            <a:endParaRPr b="1" sz="1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</a:pPr>
            <a:r>
              <a:rPr lang="en-US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Cost of living and affordability</a:t>
            </a:r>
            <a:endParaRPr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</a:pPr>
            <a:r>
              <a:rPr lang="en-US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Healthcare funding</a:t>
            </a:r>
            <a:endParaRPr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</a:pPr>
            <a:r>
              <a:rPr lang="en-US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Economic recovery and job creation</a:t>
            </a:r>
            <a:endParaRPr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</a:pPr>
            <a:r>
              <a:rPr lang="en-US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Housing crisis</a:t>
            </a:r>
            <a:endParaRPr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</a:pPr>
            <a:r>
              <a:rPr lang="en-US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Climate change and energy policy</a:t>
            </a:r>
            <a:endParaRPr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</a:pPr>
            <a:r>
              <a:rPr lang="en-US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National debt and government spending</a:t>
            </a:r>
            <a:endParaRPr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</a:pPr>
            <a:r>
              <a:rPr lang="en-US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Immigration</a:t>
            </a:r>
            <a:endParaRPr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</a:pPr>
            <a:r>
              <a:rPr lang="en-US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Public safety and crime prevention</a:t>
            </a:r>
            <a:endParaRPr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</a:pPr>
            <a:r>
              <a:rPr lang="en-US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Foreign relations and trade</a:t>
            </a:r>
            <a:endParaRPr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</a:pPr>
            <a:r>
              <a:rPr lang="en-US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Indigenous reconciliation</a:t>
            </a:r>
            <a:endParaRPr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</a:pPr>
            <a:r>
              <a:rPr lang="en-US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Digital regulation and online safety</a:t>
            </a:r>
            <a:endParaRPr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</a:pPr>
            <a:r>
              <a:rPr lang="en-US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Democratic institutions</a:t>
            </a:r>
            <a:endParaRPr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4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 Narrow"/>
              <a:buNone/>
            </a:pPr>
            <a:r>
              <a:rPr lang="en-US" sz="4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Lesson 6: The Leaders’ Debate</a:t>
            </a:r>
            <a:endParaRPr sz="41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35" name="Google Shape;335;p44"/>
          <p:cNvSpPr txBox="1"/>
          <p:nvPr/>
        </p:nvSpPr>
        <p:spPr>
          <a:xfrm>
            <a:off x="489850" y="1397000"/>
            <a:ext cx="106893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231F2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What makes a leader’s argument effective and persuasive during a debate?</a:t>
            </a:r>
            <a:endParaRPr sz="2300">
              <a:solidFill>
                <a:srgbClr val="231F2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20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36" name="Google Shape;336;p44"/>
          <p:cNvSpPr txBox="1"/>
          <p:nvPr/>
        </p:nvSpPr>
        <p:spPr>
          <a:xfrm>
            <a:off x="1269650" y="6056850"/>
            <a:ext cx="3873300" cy="5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“Logical Fallacies” video</a:t>
            </a:r>
            <a:endParaRPr sz="19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337" name="Google Shape;33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100" y="2779800"/>
            <a:ext cx="5289398" cy="30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7623" y="2715300"/>
            <a:ext cx="5166493" cy="3692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4"/>
          <p:cNvSpPr txBox="1"/>
          <p:nvPr/>
        </p:nvSpPr>
        <p:spPr>
          <a:xfrm>
            <a:off x="6647625" y="2171275"/>
            <a:ext cx="50520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Leaders’ Debate “Bingo”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5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 Narrow"/>
              <a:buNone/>
            </a:pPr>
            <a:r>
              <a:rPr lang="en-US" sz="4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Lesson 7: The Voting Process</a:t>
            </a:r>
            <a:endParaRPr sz="41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45" name="Google Shape;345;p45"/>
          <p:cNvSpPr txBox="1"/>
          <p:nvPr/>
        </p:nvSpPr>
        <p:spPr>
          <a:xfrm>
            <a:off x="489850" y="1397000"/>
            <a:ext cx="103863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31F20"/>
              </a:buClr>
              <a:buSzPts val="2300"/>
              <a:buFont typeface="Poppins Medium"/>
              <a:buChar char="●"/>
            </a:pPr>
            <a:r>
              <a:rPr lang="en-US" sz="2300">
                <a:solidFill>
                  <a:srgbClr val="231F2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When, where and how do people vote in federal elections?</a:t>
            </a:r>
            <a:endParaRPr sz="2300">
              <a:solidFill>
                <a:srgbClr val="231F2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rgbClr val="231F2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31F20"/>
              </a:buClr>
              <a:buSzPts val="2300"/>
              <a:buFont typeface="Poppins Medium"/>
              <a:buChar char="●"/>
            </a:pPr>
            <a:r>
              <a:rPr lang="en-US" sz="2300">
                <a:solidFill>
                  <a:srgbClr val="231F2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How do safeguards protect the integrity and security of federal elections?</a:t>
            </a:r>
            <a:endParaRPr sz="2300">
              <a:solidFill>
                <a:srgbClr val="231F2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231F2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20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346" name="Google Shape;34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450" y="3194625"/>
            <a:ext cx="5126901" cy="277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7526" y="2836250"/>
            <a:ext cx="3667403" cy="349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6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 Narrow"/>
              <a:buNone/>
            </a:pPr>
            <a:r>
              <a:rPr lang="en-US" sz="4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Election Escape Room</a:t>
            </a:r>
            <a:endParaRPr sz="41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53" name="Google Shape;353;p46"/>
          <p:cNvSpPr txBox="1"/>
          <p:nvPr/>
        </p:nvSpPr>
        <p:spPr>
          <a:xfrm>
            <a:off x="742050" y="1653950"/>
            <a:ext cx="10707900" cy="920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CHALLENGE 1: VOTING SAFEGUARDS</a:t>
            </a:r>
            <a:endParaRPr b="1" sz="1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Some people claim that anyone can vote, even if they’re not eligible. What safeguards are in place to prevent this?</a:t>
            </a:r>
            <a:endParaRPr sz="15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46"/>
          <p:cNvSpPr txBox="1"/>
          <p:nvPr/>
        </p:nvSpPr>
        <p:spPr>
          <a:xfrm>
            <a:off x="742050" y="2874350"/>
            <a:ext cx="10707900" cy="920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CHALLENGE 2: SECURING THE VOTE</a:t>
            </a:r>
            <a:endParaRPr b="1" sz="1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Some say people can vote twice or someone else can vote in their name. How is our voting process secure?</a:t>
            </a:r>
            <a:endParaRPr sz="15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46"/>
          <p:cNvSpPr txBox="1"/>
          <p:nvPr/>
        </p:nvSpPr>
        <p:spPr>
          <a:xfrm>
            <a:off x="742050" y="3970875"/>
            <a:ext cx="10707900" cy="920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CHALLENGE 3: ELECTION MISINFORMATION</a:t>
            </a:r>
            <a:endParaRPr b="1" sz="1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False information is spreading about election security. Can you identify the misinformation?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46"/>
          <p:cNvSpPr txBox="1"/>
          <p:nvPr/>
        </p:nvSpPr>
        <p:spPr>
          <a:xfrm>
            <a:off x="742050" y="5115500"/>
            <a:ext cx="10707900" cy="920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CHALLENGE 4: COUNTING THE VOTES</a:t>
            </a:r>
            <a:endParaRPr b="1" sz="1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Some believe ballots can be tampered with. How can you prove Canada’s ballot counting process is secure?</a:t>
            </a:r>
            <a:endParaRPr sz="15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7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Party leader Q &amp; A Videos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62" name="Google Shape;362;p47"/>
          <p:cNvSpPr txBox="1"/>
          <p:nvPr/>
        </p:nvSpPr>
        <p:spPr>
          <a:xfrm>
            <a:off x="740300" y="4051325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3475" y="1619250"/>
            <a:ext cx="8044200" cy="447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8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Pollenize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69" name="Google Shape;369;p48"/>
          <p:cNvSpPr txBox="1"/>
          <p:nvPr/>
        </p:nvSpPr>
        <p:spPr>
          <a:xfrm>
            <a:off x="2257313" y="5486675"/>
            <a:ext cx="7920900" cy="8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10-12 topics / Party platform summaries</a:t>
            </a:r>
            <a:endParaRPr sz="28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370" name="Google Shape;37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9001" y="3616550"/>
            <a:ext cx="5557525" cy="151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9176" y="1893902"/>
            <a:ext cx="4756425" cy="132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777" y="1893912"/>
            <a:ext cx="5398623" cy="132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9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Pollenize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378" name="Google Shape;37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7825" y="1251100"/>
            <a:ext cx="8911691" cy="554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0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Other Tools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84" name="Google Shape;384;p50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5" name="Google Shape;38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2007" y="1318775"/>
            <a:ext cx="3479243" cy="538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7578" y="1318775"/>
            <a:ext cx="4070022" cy="53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1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Election Manual: Voting Methods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92" name="Google Shape;392;p51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51"/>
          <p:cNvSpPr txBox="1"/>
          <p:nvPr/>
        </p:nvSpPr>
        <p:spPr>
          <a:xfrm>
            <a:off x="1011125" y="1538700"/>
            <a:ext cx="10560300" cy="45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VOTE BY CLASSROOM </a:t>
            </a:r>
            <a:r>
              <a:rPr b="0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Classes arrange to vote at the voting location at pre-set times throughout the day.</a:t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HOMEROOM VOTING </a:t>
            </a:r>
            <a:r>
              <a:rPr b="0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Ballots distributed to each participating class  and students vote in their home classroom.</a:t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MOBILE VOTING STATION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- Designated election officials take mobile voting booths from classroom to classroom.</a:t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/>
          <p:nvPr/>
        </p:nvSpPr>
        <p:spPr>
          <a:xfrm rot="5400000">
            <a:off x="9820304" y="0"/>
            <a:ext cx="2371800" cy="2371800"/>
          </a:xfrm>
          <a:prstGeom prst="diagStripe">
            <a:avLst>
              <a:gd fmla="val 50000" name="adj"/>
            </a:avLst>
          </a:prstGeom>
          <a:solidFill>
            <a:srgbClr val="EDFA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6"/>
          <p:cNvSpPr txBox="1"/>
          <p:nvPr/>
        </p:nvSpPr>
        <p:spPr>
          <a:xfrm rot="2700000">
            <a:off x="9620400" y="514953"/>
            <a:ext cx="3335140" cy="7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198038"/>
                </a:solidFill>
                <a:latin typeface="Inter"/>
                <a:ea typeface="Inter"/>
                <a:cs typeface="Inter"/>
                <a:sym typeface="Inter"/>
              </a:rPr>
              <a:t>Do not edit</a:t>
            </a:r>
            <a:endParaRPr b="1"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rgbClr val="198038"/>
                </a:solid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How to change the design</a:t>
            </a:r>
            <a:endParaRPr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descr="title-id" id="105" name="Google Shape;105;p16"/>
          <p:cNvSpPr txBox="1"/>
          <p:nvPr/>
        </p:nvSpPr>
        <p:spPr>
          <a:xfrm>
            <a:off x="3112851" y="1760838"/>
            <a:ext cx="8486100" cy="23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5B5B5B"/>
                </a:solidFill>
                <a:latin typeface="Inter"/>
                <a:ea typeface="Inter"/>
                <a:cs typeface="Inter"/>
                <a:sym typeface="Inter"/>
              </a:rPr>
              <a:t>What was voter turnout in the 2021 federal election?</a:t>
            </a:r>
            <a:endParaRPr b="1" sz="3600">
              <a:solidFill>
                <a:srgbClr val="5B5B5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6" name="Google Shape;106;p16"/>
          <p:cNvSpPr/>
          <p:nvPr/>
        </p:nvSpPr>
        <p:spPr>
          <a:xfrm>
            <a:off x="0" y="5820032"/>
            <a:ext cx="12192000" cy="1038000"/>
          </a:xfrm>
          <a:prstGeom prst="rect">
            <a:avLst/>
          </a:prstGeom>
          <a:solidFill>
            <a:srgbClr val="1980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6"/>
          <p:cNvSpPr txBox="1"/>
          <p:nvPr/>
        </p:nvSpPr>
        <p:spPr>
          <a:xfrm>
            <a:off x="741155" y="5820032"/>
            <a:ext cx="9264300" cy="10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Presenting with animations, GIFs or speaker notes? Enable our </a:t>
            </a:r>
            <a:r>
              <a:rPr lang="en-US" sz="1200" u="sng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Chrome extension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08" name="Google Shape;10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id" id="109" name="Google Shape;109;p16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61459" y="5968439"/>
            <a:ext cx="1482310" cy="7411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oll-type-id" id="110" name="Google Shape;110;p16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4693" y="1742703"/>
            <a:ext cx="2371697" cy="2371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2"/>
          <p:cNvSpPr/>
          <p:nvPr/>
        </p:nvSpPr>
        <p:spPr>
          <a:xfrm rot="5400000">
            <a:off x="9820304" y="0"/>
            <a:ext cx="2371800" cy="2371800"/>
          </a:xfrm>
          <a:prstGeom prst="diagStripe">
            <a:avLst>
              <a:gd fmla="val 50000" name="adj"/>
            </a:avLst>
          </a:prstGeom>
          <a:solidFill>
            <a:srgbClr val="EDFA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52"/>
          <p:cNvSpPr txBox="1"/>
          <p:nvPr/>
        </p:nvSpPr>
        <p:spPr>
          <a:xfrm rot="2700000">
            <a:off x="9620400" y="514953"/>
            <a:ext cx="3335140" cy="7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198038"/>
                </a:solidFill>
                <a:latin typeface="Inter"/>
                <a:ea typeface="Inter"/>
                <a:cs typeface="Inter"/>
                <a:sym typeface="Inter"/>
              </a:rPr>
              <a:t>Do not edit</a:t>
            </a:r>
            <a:endParaRPr b="1"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rgbClr val="198038"/>
                </a:solid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How to change the design</a:t>
            </a:r>
            <a:endParaRPr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poll-type-id" id="400" name="Google Shape;400;p52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693" y="1742703"/>
            <a:ext cx="2371697" cy="2371697"/>
          </a:xfrm>
          <a:prstGeom prst="rect">
            <a:avLst/>
          </a:prstGeom>
          <a:noFill/>
          <a:ln>
            <a:noFill/>
          </a:ln>
        </p:spPr>
      </p:pic>
      <p:sp>
        <p:nvSpPr>
          <p:cNvPr descr="title-id" id="401" name="Google Shape;401;p52"/>
          <p:cNvSpPr txBox="1"/>
          <p:nvPr/>
        </p:nvSpPr>
        <p:spPr>
          <a:xfrm>
            <a:off x="3112851" y="1760838"/>
            <a:ext cx="8486100" cy="23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5B5B5B"/>
                </a:solidFill>
                <a:latin typeface="Inter"/>
                <a:ea typeface="Inter"/>
                <a:cs typeface="Inter"/>
                <a:sym typeface="Inter"/>
              </a:rPr>
              <a:t>How do you organize your vote?</a:t>
            </a:r>
            <a:endParaRPr b="1" sz="3600">
              <a:solidFill>
                <a:srgbClr val="5B5B5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2" name="Google Shape;402;p52"/>
          <p:cNvSpPr/>
          <p:nvPr/>
        </p:nvSpPr>
        <p:spPr>
          <a:xfrm>
            <a:off x="0" y="5820032"/>
            <a:ext cx="12192000" cy="1038000"/>
          </a:xfrm>
          <a:prstGeom prst="rect">
            <a:avLst/>
          </a:prstGeom>
          <a:solidFill>
            <a:srgbClr val="1980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52"/>
          <p:cNvSpPr txBox="1"/>
          <p:nvPr/>
        </p:nvSpPr>
        <p:spPr>
          <a:xfrm>
            <a:off x="741155" y="5820032"/>
            <a:ext cx="9264300" cy="10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Presenting with animations, GIFs or speaker notes? Enable our </a:t>
            </a:r>
            <a:r>
              <a:rPr lang="en-US" sz="1200" u="sng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Chrome extension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04" name="Google Shape;404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id" id="405" name="Google Shape;405;p52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561459" y="5968439"/>
            <a:ext cx="1482310" cy="741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3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Student Vote Results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11" name="Google Shape;411;p53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53"/>
          <p:cNvSpPr txBox="1"/>
          <p:nvPr/>
        </p:nvSpPr>
        <p:spPr>
          <a:xfrm>
            <a:off x="1011125" y="1538700"/>
            <a:ext cx="10560300" cy="45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Please keep your results confidential until the after the polls close</a:t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Share any news coverage </a:t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Look at the breakdown on the Student Vote election results and analyze the results</a:t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06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○"/>
            </a:pPr>
            <a:r>
              <a:rPr b="0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How did schools vote in your </a:t>
            </a: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constituency</a:t>
            </a:r>
            <a:r>
              <a:rPr b="0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? </a:t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06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○"/>
            </a:pPr>
            <a:r>
              <a:rPr b="0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How does Student Vote compare to the general election results?</a:t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4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Student Vote Results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18" name="Google Shape;418;p54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54"/>
          <p:cNvSpPr txBox="1"/>
          <p:nvPr/>
        </p:nvSpPr>
        <p:spPr>
          <a:xfrm>
            <a:off x="1011125" y="1538700"/>
            <a:ext cx="10560300" cy="45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0" name="Google Shape;42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3977" y="1538702"/>
            <a:ext cx="8504050" cy="56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5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Results: Federal 2021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graphicFrame>
        <p:nvGraphicFramePr>
          <p:cNvPr id="426" name="Google Shape;426;p55"/>
          <p:cNvGraphicFramePr/>
          <p:nvPr/>
        </p:nvGraphicFramePr>
        <p:xfrm>
          <a:off x="106333" y="1431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{858C6411-4FBA-4A8B-9881-15F2FCD2EDB2}</a:tableStyleId>
              </a:tblPr>
              <a:tblGrid>
                <a:gridCol w="2387925"/>
                <a:gridCol w="2387925"/>
                <a:gridCol w="2387925"/>
                <a:gridCol w="2387925"/>
                <a:gridCol w="2387925"/>
              </a:tblGrid>
              <a:tr h="781700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PARTY</a:t>
                      </a:r>
                      <a:endParaRPr b="1"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Student Vote</a:t>
                      </a:r>
                      <a:endParaRPr b="1"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General Election</a:t>
                      </a:r>
                      <a:endParaRPr b="1"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 hMerge="1"/>
              </a:tr>
              <a:tr h="7817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Seats</a:t>
                      </a:r>
                      <a:endParaRPr b="1"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Vote %</a:t>
                      </a:r>
                      <a:endParaRPr b="1"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Seats</a:t>
                      </a:r>
                      <a:endParaRPr b="1"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Vote %</a:t>
                      </a:r>
                      <a:endParaRPr b="1"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51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118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24.1%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160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32.6%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51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88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25.1%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119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33.7%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51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21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2.1%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32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7.6%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51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108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28.5%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25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17.8%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51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9.8%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2.3%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27" name="Google Shape;427;p55"/>
          <p:cNvPicPr preferRelativeResize="0"/>
          <p:nvPr/>
        </p:nvPicPr>
        <p:blipFill rotWithShape="1">
          <a:blip r:embed="rId3">
            <a:alphaModFix/>
          </a:blip>
          <a:srcRect b="32752" l="0" r="0" t="23449"/>
          <a:stretch/>
        </p:blipFill>
        <p:spPr>
          <a:xfrm>
            <a:off x="495867" y="2995001"/>
            <a:ext cx="1716206" cy="7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867" y="3802483"/>
            <a:ext cx="1998197" cy="580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983" y="4580367"/>
            <a:ext cx="1415954" cy="580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55"/>
          <p:cNvPicPr preferRelativeResize="0"/>
          <p:nvPr/>
        </p:nvPicPr>
        <p:blipFill rotWithShape="1">
          <a:blip r:embed="rId6">
            <a:alphaModFix/>
          </a:blip>
          <a:srcRect b="15145" l="26016" r="24436" t="20434"/>
          <a:stretch/>
        </p:blipFill>
        <p:spPr>
          <a:xfrm>
            <a:off x="415267" y="5337567"/>
            <a:ext cx="1877400" cy="66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4867" y="6118335"/>
            <a:ext cx="1998198" cy="635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6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Table Talk and Challenge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37" name="Google Shape;437;p56"/>
          <p:cNvSpPr txBox="1"/>
          <p:nvPr/>
        </p:nvSpPr>
        <p:spPr>
          <a:xfrm>
            <a:off x="1144200" y="2083375"/>
            <a:ext cx="8246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56"/>
          <p:cNvSpPr txBox="1"/>
          <p:nvPr/>
        </p:nvSpPr>
        <p:spPr>
          <a:xfrm>
            <a:off x="453700" y="1402350"/>
            <a:ext cx="11367900" cy="55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27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900"/>
              <a:buFont typeface="Poppins Medium"/>
              <a:buChar char="●"/>
            </a:pPr>
            <a:r>
              <a:rPr lang="en-US" sz="2900">
                <a:latin typeface="Poppins Medium"/>
                <a:ea typeface="Poppins Medium"/>
                <a:cs typeface="Poppins Medium"/>
                <a:sym typeface="Poppins Medium"/>
              </a:rPr>
              <a:t>Those who are new (or feel new) to Student Vote: Share your questions/concerns with the group. </a:t>
            </a:r>
            <a:br>
              <a:rPr lang="en-US" sz="2900">
                <a:latin typeface="Poppins Medium"/>
                <a:ea typeface="Poppins Medium"/>
                <a:cs typeface="Poppins Medium"/>
                <a:sym typeface="Poppins Medium"/>
              </a:rPr>
            </a:br>
            <a:endParaRPr sz="29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412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Poppins Medium"/>
              <a:buChar char="●"/>
            </a:pPr>
            <a:r>
              <a:rPr lang="en-US" sz="2900">
                <a:latin typeface="Poppins Medium"/>
                <a:ea typeface="Poppins Medium"/>
                <a:cs typeface="Poppins Medium"/>
                <a:sym typeface="Poppins Medium"/>
              </a:rPr>
              <a:t>Those who are experienced Student Vote teachers: Share one tip for running a successful Student Vote or a piece of advice you wish you knew the first (or second) time delivered the program. </a:t>
            </a:r>
            <a:endParaRPr sz="29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9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4127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900"/>
              <a:buFont typeface="Poppins Medium"/>
              <a:buChar char="●"/>
            </a:pPr>
            <a:r>
              <a:rPr lang="en-US" sz="2900">
                <a:latin typeface="Poppins Medium"/>
                <a:ea typeface="Poppins Medium"/>
                <a:cs typeface="Poppins Medium"/>
                <a:sym typeface="Poppins Medium"/>
              </a:rPr>
              <a:t>Share your </a:t>
            </a:r>
            <a:r>
              <a:rPr lang="en-US" sz="2900">
                <a:latin typeface="Poppins Medium"/>
                <a:ea typeface="Poppins Medium"/>
                <a:cs typeface="Poppins Medium"/>
                <a:sym typeface="Poppins Medium"/>
              </a:rPr>
              <a:t>best three tips with us. </a:t>
            </a:r>
            <a:r>
              <a:rPr b="1" lang="en-US" sz="2900">
                <a:latin typeface="Poppins"/>
                <a:ea typeface="Poppins"/>
                <a:cs typeface="Poppins"/>
                <a:sym typeface="Poppins"/>
              </a:rPr>
              <a:t>Email to dan@civix.ca</a:t>
            </a:r>
            <a:endParaRPr b="1" sz="2900">
              <a:latin typeface="Poppins"/>
              <a:ea typeface="Poppins"/>
              <a:cs typeface="Poppins"/>
              <a:sym typeface="Poppins"/>
            </a:endParaRPr>
          </a:p>
          <a:p>
            <a:pPr indent="0" lvl="0" marL="50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50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7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Federal election participation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44" name="Google Shape;444;p57"/>
          <p:cNvSpPr txBox="1"/>
          <p:nvPr/>
        </p:nvSpPr>
        <p:spPr>
          <a:xfrm>
            <a:off x="3743275" y="1360750"/>
            <a:ext cx="7994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5" name="Google Shape;44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7425" y="1360750"/>
            <a:ext cx="8584102" cy="533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1F5B"/>
        </a:solid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8"/>
          <p:cNvSpPr txBox="1"/>
          <p:nvPr/>
        </p:nvSpPr>
        <p:spPr>
          <a:xfrm>
            <a:off x="2602525" y="1784050"/>
            <a:ext cx="6707100" cy="34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lt1"/>
                </a:solidFill>
                <a:highlight>
                  <a:srgbClr val="601F5B"/>
                </a:highlight>
                <a:latin typeface="Poppins SemiBold"/>
                <a:ea typeface="Poppins SemiBold"/>
                <a:cs typeface="Poppins SemiBold"/>
                <a:sym typeface="Poppins SemiBold"/>
              </a:rPr>
              <a:t>How do you engage your entire </a:t>
            </a:r>
            <a:r>
              <a:rPr lang="en-US" sz="5000">
                <a:solidFill>
                  <a:schemeClr val="lt1"/>
                </a:solidFill>
                <a:highlight>
                  <a:srgbClr val="601F5B"/>
                </a:highlight>
                <a:latin typeface="Poppins SemiBold"/>
                <a:ea typeface="Poppins SemiBold"/>
                <a:cs typeface="Poppins SemiBold"/>
                <a:sym typeface="Poppins SemiBold"/>
              </a:rPr>
              <a:t>school</a:t>
            </a:r>
            <a:r>
              <a:rPr lang="en-US" sz="5000">
                <a:solidFill>
                  <a:schemeClr val="lt1"/>
                </a:solidFill>
                <a:highlight>
                  <a:srgbClr val="601F5B"/>
                </a:highlight>
                <a:latin typeface="Poppins SemiBold"/>
                <a:ea typeface="Poppins SemiBold"/>
                <a:cs typeface="Poppins SemiBold"/>
                <a:sym typeface="Poppins SemiBold"/>
              </a:rPr>
              <a:t> in the program?</a:t>
            </a:r>
            <a:endParaRPr sz="5000">
              <a:solidFill>
                <a:schemeClr val="lt1"/>
              </a:solidFill>
              <a:highlight>
                <a:srgbClr val="601F5B"/>
              </a:highlight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9"/>
          <p:cNvSpPr txBox="1"/>
          <p:nvPr>
            <p:ph type="title"/>
          </p:nvPr>
        </p:nvSpPr>
        <p:spPr>
          <a:xfrm>
            <a:off x="0" y="0"/>
            <a:ext cx="12192000" cy="5715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t/>
            </a:r>
            <a:endParaRPr sz="100">
              <a:solidFill>
                <a:srgbClr val="7030A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57" name="Google Shape;457;p59"/>
          <p:cNvSpPr txBox="1"/>
          <p:nvPr>
            <p:ph type="title"/>
          </p:nvPr>
        </p:nvSpPr>
        <p:spPr>
          <a:xfrm>
            <a:off x="0" y="6286525"/>
            <a:ext cx="12192000" cy="5715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t/>
            </a:r>
            <a:endParaRPr sz="100">
              <a:solidFill>
                <a:srgbClr val="7030A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58" name="Google Shape;458;p59"/>
          <p:cNvSpPr txBox="1"/>
          <p:nvPr/>
        </p:nvSpPr>
        <p:spPr>
          <a:xfrm>
            <a:off x="5590625" y="2477525"/>
            <a:ext cx="5691000" cy="1569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5130A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 for Student Vote</a:t>
            </a:r>
            <a:endParaRPr>
              <a:solidFill>
                <a:srgbClr val="5130A0"/>
              </a:solidFill>
            </a:endParaRPr>
          </a:p>
        </p:txBody>
      </p:sp>
      <p:pic>
        <p:nvPicPr>
          <p:cNvPr id="459" name="Google Shape;45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0375" y="1260776"/>
            <a:ext cx="3979525" cy="4336475"/>
          </a:xfrm>
          <a:prstGeom prst="rect">
            <a:avLst/>
          </a:prstGeom>
          <a:noFill/>
          <a:ln cap="flat" cmpd="sng" w="3810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0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65" name="Google Shape;465;p60"/>
          <p:cNvSpPr txBox="1"/>
          <p:nvPr/>
        </p:nvSpPr>
        <p:spPr>
          <a:xfrm>
            <a:off x="544350" y="1750088"/>
            <a:ext cx="11103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#1 – Use CIVIX explainer videos to teach the basics</a:t>
            </a:r>
            <a:endParaRPr/>
          </a:p>
        </p:txBody>
      </p:sp>
      <p:pic>
        <p:nvPicPr>
          <p:cNvPr id="466" name="Google Shape;46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75" y="2824298"/>
            <a:ext cx="10635650" cy="317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61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72" name="Google Shape;472;p61"/>
          <p:cNvSpPr txBox="1"/>
          <p:nvPr/>
        </p:nvSpPr>
        <p:spPr>
          <a:xfrm>
            <a:off x="515250" y="1800500"/>
            <a:ext cx="10541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#2 – Emphasize the impact of government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73" name="Google Shape;47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875" y="2948438"/>
            <a:ext cx="3934830" cy="261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8950" y="2948440"/>
            <a:ext cx="3934825" cy="2618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6424" y="2948451"/>
            <a:ext cx="3495801" cy="261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1F5B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/>
          <p:nvPr/>
        </p:nvSpPr>
        <p:spPr>
          <a:xfrm>
            <a:off x="1496100" y="2399150"/>
            <a:ext cx="9065100" cy="21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lt1"/>
                </a:solidFill>
                <a:highlight>
                  <a:srgbClr val="601F5B"/>
                </a:highlight>
                <a:latin typeface="Poppins SemiBold"/>
                <a:ea typeface="Poppins SemiBold"/>
                <a:cs typeface="Poppins SemiBold"/>
                <a:sym typeface="Poppins SemiBold"/>
              </a:rPr>
              <a:t>What do we know about voter turnout?</a:t>
            </a:r>
            <a:endParaRPr sz="5000">
              <a:solidFill>
                <a:schemeClr val="lt1"/>
              </a:solidFill>
              <a:highlight>
                <a:srgbClr val="601F5B"/>
              </a:highlight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2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81" name="Google Shape;481;p62"/>
          <p:cNvSpPr txBox="1"/>
          <p:nvPr/>
        </p:nvSpPr>
        <p:spPr>
          <a:xfrm>
            <a:off x="544350" y="1750088"/>
            <a:ext cx="11103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#3 – Build a discussion-friendly classroom</a:t>
            </a:r>
            <a:endParaRPr/>
          </a:p>
        </p:txBody>
      </p:sp>
      <p:pic>
        <p:nvPicPr>
          <p:cNvPr id="482" name="Google Shape;48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4850" y="2719548"/>
            <a:ext cx="5166025" cy="386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3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88" name="Google Shape;488;p63"/>
          <p:cNvSpPr txBox="1"/>
          <p:nvPr/>
        </p:nvSpPr>
        <p:spPr>
          <a:xfrm>
            <a:off x="544350" y="1750088"/>
            <a:ext cx="11103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#4 – </a:t>
            </a: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Incorporate</a:t>
            </a: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traditional news coverage</a:t>
            </a:r>
            <a:endParaRPr/>
          </a:p>
        </p:txBody>
      </p:sp>
      <p:pic>
        <p:nvPicPr>
          <p:cNvPr id="489" name="Google Shape;48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8438" y="2579588"/>
            <a:ext cx="7335134" cy="4126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4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95" name="Google Shape;495;p64"/>
          <p:cNvSpPr txBox="1"/>
          <p:nvPr/>
        </p:nvSpPr>
        <p:spPr>
          <a:xfrm>
            <a:off x="544350" y="1750088"/>
            <a:ext cx="11103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#5 – Explore issues that matter to your students</a:t>
            </a:r>
            <a:endParaRPr/>
          </a:p>
        </p:txBody>
      </p:sp>
      <p:pic>
        <p:nvPicPr>
          <p:cNvPr id="496" name="Google Shape;496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9350" y="2863072"/>
            <a:ext cx="6133275" cy="3262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5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02" name="Google Shape;502;p65"/>
          <p:cNvSpPr txBox="1"/>
          <p:nvPr/>
        </p:nvSpPr>
        <p:spPr>
          <a:xfrm>
            <a:off x="544350" y="1750088"/>
            <a:ext cx="11103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#6 – Engage </a:t>
            </a: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with</a:t>
            </a: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the candidates</a:t>
            </a:r>
            <a:endParaRPr/>
          </a:p>
        </p:txBody>
      </p:sp>
      <p:pic>
        <p:nvPicPr>
          <p:cNvPr id="503" name="Google Shape;50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5175" y="2032975"/>
            <a:ext cx="4123674" cy="4123674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65"/>
          <p:cNvSpPr txBox="1"/>
          <p:nvPr/>
        </p:nvSpPr>
        <p:spPr>
          <a:xfrm>
            <a:off x="1314125" y="2799175"/>
            <a:ext cx="76512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•"/>
            </a:pPr>
            <a:r>
              <a:rPr lang="en-US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Candidates forum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•"/>
            </a:pPr>
            <a:r>
              <a:rPr lang="en-US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One-on-one visits</a:t>
            </a:r>
            <a:endParaRPr sz="3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•"/>
            </a:pPr>
            <a:r>
              <a:rPr lang="en-US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“Political party” lunch</a:t>
            </a:r>
            <a:endParaRPr sz="3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•"/>
            </a:pPr>
            <a:r>
              <a:rPr lang="en-US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Email them student questions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•"/>
            </a:pPr>
            <a:r>
              <a:rPr lang="en-US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Engage with them through social media 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6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10" name="Google Shape;510;p66"/>
          <p:cNvSpPr txBox="1"/>
          <p:nvPr/>
        </p:nvSpPr>
        <p:spPr>
          <a:xfrm>
            <a:off x="544350" y="1750088"/>
            <a:ext cx="11103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#7 – Involve your colleagues</a:t>
            </a:r>
            <a:endParaRPr/>
          </a:p>
        </p:txBody>
      </p:sp>
      <p:sp>
        <p:nvSpPr>
          <p:cNvPr id="511" name="Google Shape;511;p66"/>
          <p:cNvSpPr txBox="1"/>
          <p:nvPr/>
        </p:nvSpPr>
        <p:spPr>
          <a:xfrm>
            <a:off x="544350" y="2682550"/>
            <a:ext cx="65235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Announce the program</a:t>
            </a: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early on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Send links to relevant lessons or videos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Suggest subject-related activities (i.e. “Get out the Vote Posters”)</a:t>
            </a:r>
            <a:endParaRPr/>
          </a:p>
        </p:txBody>
      </p:sp>
      <p:pic>
        <p:nvPicPr>
          <p:cNvPr id="512" name="Google Shape;512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200" y="2579605"/>
            <a:ext cx="3965725" cy="224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67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18" name="Google Shape;518;p67"/>
          <p:cNvSpPr txBox="1"/>
          <p:nvPr/>
        </p:nvSpPr>
        <p:spPr>
          <a:xfrm>
            <a:off x="544350" y="1750088"/>
            <a:ext cx="11103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#8 – Encourage family engagement</a:t>
            </a:r>
            <a:endParaRPr/>
          </a:p>
        </p:txBody>
      </p:sp>
      <p:pic>
        <p:nvPicPr>
          <p:cNvPr id="519" name="Google Shape;51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5425" y="2719524"/>
            <a:ext cx="4232600" cy="2816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0592" y="2719525"/>
            <a:ext cx="4125034" cy="281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68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26" name="Google Shape;526;p68"/>
          <p:cNvSpPr txBox="1"/>
          <p:nvPr/>
        </p:nvSpPr>
        <p:spPr>
          <a:xfrm>
            <a:off x="544350" y="1750088"/>
            <a:ext cx="11103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#9 – </a:t>
            </a: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Empower</a:t>
            </a: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students with responsibilities</a:t>
            </a:r>
            <a:endParaRPr/>
          </a:p>
        </p:txBody>
      </p:sp>
      <p:sp>
        <p:nvSpPr>
          <p:cNvPr id="527" name="Google Shape;527;p68"/>
          <p:cNvSpPr txBox="1"/>
          <p:nvPr/>
        </p:nvSpPr>
        <p:spPr>
          <a:xfrm>
            <a:off x="544350" y="2822500"/>
            <a:ext cx="54585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Communications Team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Education Team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Events Team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Student Vote Day Team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Media and Community Relations</a:t>
            </a:r>
            <a:endParaRPr/>
          </a:p>
        </p:txBody>
      </p:sp>
      <p:pic>
        <p:nvPicPr>
          <p:cNvPr id="528" name="Google Shape;52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1479" y="2695631"/>
            <a:ext cx="5115696" cy="3533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9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34" name="Google Shape;534;p69"/>
          <p:cNvSpPr txBox="1"/>
          <p:nvPr/>
        </p:nvSpPr>
        <p:spPr>
          <a:xfrm>
            <a:off x="544350" y="1750088"/>
            <a:ext cx="11103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#10 – Make Student Vote Day a celebration</a:t>
            </a:r>
            <a:endParaRPr/>
          </a:p>
        </p:txBody>
      </p:sp>
      <p:pic>
        <p:nvPicPr>
          <p:cNvPr id="535" name="Google Shape;535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25624" y="2569750"/>
            <a:ext cx="6020926" cy="401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7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7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2" name="Google Shape;542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Decline in v</a:t>
            </a: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oter turnout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21" name="Google Shape;12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461" y="1166400"/>
            <a:ext cx="11807089" cy="551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</a:t>
            </a: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urnout is lowest among youth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27" name="Google Shape;12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1475" y="1318800"/>
            <a:ext cx="9779946" cy="553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G</a:t>
            </a: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ap </a:t>
            </a: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between</a:t>
            </a: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age groups remains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33" name="Google Shape;13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6275" y="1453925"/>
            <a:ext cx="9243050" cy="454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0"/>
          <p:cNvSpPr txBox="1"/>
          <p:nvPr/>
        </p:nvSpPr>
        <p:spPr>
          <a:xfrm>
            <a:off x="336600" y="5994375"/>
            <a:ext cx="82485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Source: Elections Canada, 2021 Federal Election</a:t>
            </a:r>
            <a:endParaRPr b="1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4575" y="948450"/>
            <a:ext cx="9102875" cy="590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1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601F5B"/>
          </a:solidFill>
          <a:ln cap="flat" cmpd="sng" w="9525">
            <a:solidFill>
              <a:srgbClr val="601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Voting is a habit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