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Poppins"/>
      <p:regular r:id="rId36"/>
      <p:bold r:id="rId37"/>
      <p:italic r:id="rId38"/>
      <p:boldItalic r:id="rId39"/>
    </p:embeddedFont>
    <p:embeddedFont>
      <p:font typeface="Inter"/>
      <p:regular r:id="rId40"/>
      <p:bold r:id="rId41"/>
      <p:italic r:id="rId42"/>
      <p:boldItalic r:id="rId43"/>
    </p:embeddedFont>
    <p:embeddedFont>
      <p:font typeface="Noto Sans"/>
      <p:regular r:id="rId44"/>
      <p:bold r:id="rId45"/>
      <p:italic r:id="rId46"/>
      <p:boldItalic r:id="rId47"/>
    </p:embeddedFont>
    <p:embeddedFont>
      <p:font typeface="Source Code Pro"/>
      <p:regular r:id="rId48"/>
      <p:bold r:id="rId49"/>
      <p:italic r:id="rId50"/>
      <p:boldItalic r:id="rId51"/>
    </p:embeddedFont>
    <p:embeddedFont>
      <p:font typeface="Oswald"/>
      <p:regular r:id="rId52"/>
      <p:bold r:id="rId53"/>
    </p:embeddedFont>
    <p:embeddedFont>
      <p:font typeface="Helvetica Neue Light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regular.fntdata"/><Relationship Id="rId42" Type="http://schemas.openxmlformats.org/officeDocument/2006/relationships/font" Target="fonts/Inter-italic.fntdata"/><Relationship Id="rId41" Type="http://schemas.openxmlformats.org/officeDocument/2006/relationships/font" Target="fonts/Inter-bold.fntdata"/><Relationship Id="rId44" Type="http://schemas.openxmlformats.org/officeDocument/2006/relationships/font" Target="fonts/NotoSans-regular.fntdata"/><Relationship Id="rId43" Type="http://schemas.openxmlformats.org/officeDocument/2006/relationships/font" Target="fonts/Inter-boldItalic.fntdata"/><Relationship Id="rId46" Type="http://schemas.openxmlformats.org/officeDocument/2006/relationships/font" Target="fonts/NotoSans-italic.fntdata"/><Relationship Id="rId45" Type="http://schemas.openxmlformats.org/officeDocument/2006/relationships/font" Target="fonts/Noto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SourceCodePro-regular.fntdata"/><Relationship Id="rId47" Type="http://schemas.openxmlformats.org/officeDocument/2006/relationships/font" Target="fonts/NotoSans-boldItalic.fntdata"/><Relationship Id="rId49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aleway-bold.fntdata"/><Relationship Id="rId32" Type="http://schemas.openxmlformats.org/officeDocument/2006/relationships/font" Target="fonts/Raleway-regular.fntdata"/><Relationship Id="rId35" Type="http://schemas.openxmlformats.org/officeDocument/2006/relationships/font" Target="fonts/Raleway-boldItalic.fntdata"/><Relationship Id="rId34" Type="http://schemas.openxmlformats.org/officeDocument/2006/relationships/font" Target="fonts/Raleway-italic.fntdata"/><Relationship Id="rId37" Type="http://schemas.openxmlformats.org/officeDocument/2006/relationships/font" Target="fonts/Poppins-bold.fntdata"/><Relationship Id="rId36" Type="http://schemas.openxmlformats.org/officeDocument/2006/relationships/font" Target="fonts/Poppins-regular.fntdata"/><Relationship Id="rId39" Type="http://schemas.openxmlformats.org/officeDocument/2006/relationships/font" Target="fonts/Poppins-boldItalic.fntdata"/><Relationship Id="rId38" Type="http://schemas.openxmlformats.org/officeDocument/2006/relationships/font" Target="fonts/Poppins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CodePro-boldItalic.fntdata"/><Relationship Id="rId50" Type="http://schemas.openxmlformats.org/officeDocument/2006/relationships/font" Target="fonts/SourceCodePro-italic.fntdata"/><Relationship Id="rId53" Type="http://schemas.openxmlformats.org/officeDocument/2006/relationships/font" Target="fonts/Oswald-bold.fntdata"/><Relationship Id="rId52" Type="http://schemas.openxmlformats.org/officeDocument/2006/relationships/font" Target="fonts/Oswald-regular.fntdata"/><Relationship Id="rId11" Type="http://schemas.openxmlformats.org/officeDocument/2006/relationships/slide" Target="slides/slide6.xml"/><Relationship Id="rId55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54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57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56" Type="http://schemas.openxmlformats.org/officeDocument/2006/relationships/font" Target="fonts/HelveticaNeue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37473fa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g1f37473fa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f36fe182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g2ef36fe1826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45f9125a1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45f9125a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45f9125a1_0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45f9125a1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45f9125a1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245f9125a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7b4e132d4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7b4e132d4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7b4e132d4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7b4e132d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45f9125a1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245f9125a1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SLIDES_API131713707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SLIDES_API13171370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SLIDES_API159592985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SLIDES_API159592985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SLIDES_API145107004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SLIDES_API14510700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8556daa5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3" name="Google Shape;123;g2b8556daa56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45f9125a1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45f9125a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45f9125a1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245f9125a1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45f9125a1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45f9125a1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2c7780687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2c7780687c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e5f805ac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e5f805a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f36fe1826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ef36fe182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7688d236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c7688d23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f36fe182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ef36fe1826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110508150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110508150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7b4e132d4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7b4e132d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f36fe1826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f36fe182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45f9125a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g3245f9125a1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45f9125a1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45f9125a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45f9125a1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45f9125a1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fmla="val -21132" name="adj1"/>
              <a:gd fmla="val 47582" name="adj2"/>
            </a:avLst>
          </a:prstGeom>
          <a:solidFill>
            <a:srgbClr val="EC008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fmla="val 50000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1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5933329" y="6536531"/>
            <a:ext cx="3189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47625" spcFirstLastPara="1" rIns="47625" wrap="square" tIns="47625">
            <a:normAutofit fontScale="70000"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fmla="val -21132" name="adj1"/>
              <a:gd fmla="val 47582" name="adj2"/>
            </a:avLst>
          </a:prstGeom>
          <a:solidFill>
            <a:srgbClr val="EC008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fmla="val 50000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751" y="6082886"/>
            <a:ext cx="1943298" cy="6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8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4" name="Google Shape;74;p18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9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9" name="Google Shape;79;p19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21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8" name="Google Shape;88;p21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25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01" name="Google Shape;101;p2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" name="Google Shape;19;p4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1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1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IGQmdoK_ZfY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zAbcIQB4VBc" TargetMode="External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TXVsdGlwbGVDaG9pY2U%3D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34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www.sli.do/features-google-slides?payload=eyJwb2xsVXVpZCI6ImFjZjJmODQ0LTlmMWMtNDhjZS05ZDIyLWE0NjdkZWJkNTk1ZiIsInByZXNlbnRhdGlvbklkIjoiMVBqel8wbjI1bDFKWEl2ZkZfcXFsT3FHRjJLRGVQUVY5bE9IZGNFVy1Lc2ciLCJzbGlkZUlkIjoiU0xJREVTX0FQSTEzMTcxMzcwNzFfMCIsInRpbWVsaW5lIjpbeyJzaG93UmVzdWx0cyI6ZmFsc2UsInBvbGxRdWVzdGlvblV1aWQiOiI5OWU0ZmM0YS0yYTkyLTQ5NzctOWU5Zi1hZjJhMTdmMDczOWIifSx7InNob3dSZXN1bHRzIjp0cnVlLCJwb2xsUXVlc3Rpb25VdWlkIjoiOTllNGZjNGEtMmE5Mi00OTc3LTllOWYtYWYyYTE3ZjA3MzliIn1dLCJ0eXBlIjoiU2xpZG9Qb2xsIn0%3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chrome.google.com/webstore/detail/slido/dhhclfjehmpacimcdknijodpjpmppkii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s://www.sli.do/features-google-slides?payload=eyJwb2xsVXVpZCI6ImUyNGQxZTc4LWJjMWMtNGM4My05MjU5LTJmZDA5NjZhY2M0NCIsInByZXNlbnRhdGlvbklkIjoiMVBqel8wbjI1bDFKWEl2ZkZfcXFsT3FHRjJLRGVQUVY5bE9IZGNFVy1Lc2ciLCJzbGlkZUlkIjoiU0xJREVTX0FQSTE1OTU5Mjk4NTRfMCIsInRpbWVsaW5lIjpbeyJzaG93UmVzdWx0cyI6dHJ1ZSwicG9sbFF1ZXN0aW9uVXVpZCI6IjY2MjM5YzY0LWMxOWMtNDQ1Ny1hYWU4LWM2YjQ4NTBhMjljZSJ9XSwidHlwZSI6IlNsaWRvUG9sbCJ9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www.sli.do/features-google-slides?interaction-type=V29yZENsb3Vk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chrome.google.com/webstore/detail/slido/dhhclfjehmpacimcdknijodpjpmppkii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s://www.sli.do/features-google-slides?payload=eyJwb2xsVXVpZCI6Ijc1MDc0NjlhLWFlMGYtNGI0MS1iNzg0LWVmYWU3MmE4MjhmOCIsInByZXNlbnRhdGlvbklkIjoiMVBqel8wbjI1bDFKWEl2ZkZfcXFsT3FHRjJLRGVQUVY5bE9IZGNFVy1Lc2ciLCJzbGlkZUlkIjoiU0xJREVTX0FQSTE0NTEwNzAwNDVfMCIsInRpbWVsaW5lIjpbeyJzaG93UmVzdWx0cyI6dHJ1ZSwicG9sbFF1ZXN0aW9uVXVpZCI6IjdmNzE2MDY3LWNlMjEtNDc0MC1iNTg1LWRjNzZhNTM3YTkzNiJ9XSwidHlwZSI6IlNsaWRvUG9sbCJ9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www.sli.do/features-google-slides?interaction-type=V29yZENsb3V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jpg"/><Relationship Id="rId4" Type="http://schemas.openxmlformats.org/officeDocument/2006/relationships/image" Target="../media/image50.jpg"/><Relationship Id="rId5" Type="http://schemas.openxmlformats.org/officeDocument/2006/relationships/image" Target="../media/image5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47.png"/><Relationship Id="rId6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49.png"/><Relationship Id="rId5" Type="http://schemas.openxmlformats.org/officeDocument/2006/relationships/image" Target="../media/image39.png"/><Relationship Id="rId6" Type="http://schemas.openxmlformats.org/officeDocument/2006/relationships/image" Target="../media/image45.png"/><Relationship Id="rId7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V29yZENsb3Vk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www.sli.do/features-google-slides?payload=eyJwb2xsVXVpZCI6IjI1ODQ2YWQzLTRkY2EtNDQzMS05NjI5LWE4YzM1OTI0MjNlMSIsInByZXNlbnRhdGlvbklkIjoiMVBqel8wbjI1bDFKWEl2ZkZfcXFsT3FHRjJLRGVQUVY5bE9IZGNFVy1Lc2ciLCJzbGlkZUlkIjoiU0xJREVTX0FQSTExMDUwODE1MDNfMCIsInRpbWVsaW5lIjpbeyJwb2xsUXVlc3Rpb25VdWlkIjoiYTMyYTJkMjAtZjczOC00ODJmLThhNDYtZjZmODY2ZjMxMDIwIiwic2hvd1Jlc3VsdHMiOnRydWV9XSwidHlwZSI6IlNsaWRvUG9sbCJ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698250" y="743075"/>
            <a:ext cx="101505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200">
                <a:latin typeface="Poppins"/>
                <a:ea typeface="Poppins"/>
                <a:cs typeface="Poppins"/>
                <a:sym typeface="Poppins"/>
              </a:rPr>
              <a:t>Democracy Bootcamp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670625" y="1526400"/>
            <a:ext cx="105156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CA" sz="4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Understanding Values and Biases in Political Discussions</a:t>
            </a:r>
            <a:endParaRPr b="1" sz="4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0800" lvl="0" marL="228600" rtl="0" algn="l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" name="Google Shape;118;p28"/>
          <p:cNvSpPr txBox="1"/>
          <p:nvPr/>
        </p:nvSpPr>
        <p:spPr>
          <a:xfrm>
            <a:off x="698250" y="3319100"/>
            <a:ext cx="514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Poppins"/>
                <a:ea typeface="Poppins"/>
                <a:cs typeface="Poppins"/>
                <a:sym typeface="Poppins"/>
              </a:rPr>
              <a:t>9:40 - 10:10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25" y="4822175"/>
            <a:ext cx="4566174" cy="15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250" y="3026050"/>
            <a:ext cx="5844400" cy="38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4294967295" type="title"/>
          </p:nvPr>
        </p:nvSpPr>
        <p:spPr>
          <a:xfrm>
            <a:off x="247125" y="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B. </a:t>
            </a:r>
            <a:r>
              <a:rPr lang="en-CA" sz="4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Biased Thinking</a:t>
            </a:r>
            <a:endParaRPr sz="4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06" name="Google Shape;206;p37"/>
          <p:cNvGrpSpPr/>
          <p:nvPr/>
        </p:nvGrpSpPr>
        <p:grpSpPr>
          <a:xfrm>
            <a:off x="7961965" y="1165950"/>
            <a:ext cx="2856785" cy="4567200"/>
            <a:chOff x="6133165" y="1013550"/>
            <a:chExt cx="2856785" cy="4567200"/>
          </a:xfrm>
        </p:grpSpPr>
        <p:sp>
          <p:nvSpPr>
            <p:cNvPr id="207" name="Google Shape;207;p37"/>
            <p:cNvSpPr/>
            <p:nvPr/>
          </p:nvSpPr>
          <p:spPr>
            <a:xfrm>
              <a:off x="6133165" y="1013550"/>
              <a:ext cx="2823000" cy="45672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7"/>
            <p:cNvSpPr txBox="1"/>
            <p:nvPr/>
          </p:nvSpPr>
          <p:spPr>
            <a:xfrm>
              <a:off x="6174450" y="4948375"/>
              <a:ext cx="2815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2000">
                  <a:latin typeface="Poppins"/>
                  <a:ea typeface="Poppins"/>
                  <a:cs typeface="Poppins"/>
                  <a:sym typeface="Poppins"/>
                </a:rPr>
                <a:t>In-Group Bias</a:t>
              </a:r>
              <a:endParaRPr b="1" sz="2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9" name="Google Shape;20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78575" y="1806173"/>
              <a:ext cx="2607250" cy="239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37"/>
          <p:cNvGrpSpPr/>
          <p:nvPr/>
        </p:nvGrpSpPr>
        <p:grpSpPr>
          <a:xfrm>
            <a:off x="4615352" y="1165950"/>
            <a:ext cx="2823000" cy="4567200"/>
            <a:chOff x="3167552" y="1013550"/>
            <a:chExt cx="2823000" cy="4567200"/>
          </a:xfrm>
        </p:grpSpPr>
        <p:sp>
          <p:nvSpPr>
            <p:cNvPr id="211" name="Google Shape;211;p37"/>
            <p:cNvSpPr/>
            <p:nvPr/>
          </p:nvSpPr>
          <p:spPr>
            <a:xfrm>
              <a:off x="3167552" y="1013550"/>
              <a:ext cx="2823000" cy="45672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7"/>
            <p:cNvSpPr txBox="1"/>
            <p:nvPr/>
          </p:nvSpPr>
          <p:spPr>
            <a:xfrm>
              <a:off x="3171300" y="4948375"/>
              <a:ext cx="2815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2000">
                  <a:latin typeface="Poppins"/>
                  <a:ea typeface="Poppins"/>
                  <a:cs typeface="Poppins"/>
                  <a:sym typeface="Poppins"/>
                </a:rPr>
                <a:t>Confirmation Bias</a:t>
              </a:r>
              <a:endParaRPr b="1" sz="2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3" name="Google Shape;213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28012" y="1764750"/>
              <a:ext cx="2681574" cy="26815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37"/>
          <p:cNvGrpSpPr/>
          <p:nvPr/>
        </p:nvGrpSpPr>
        <p:grpSpPr>
          <a:xfrm>
            <a:off x="1172025" y="1165950"/>
            <a:ext cx="2856025" cy="4567200"/>
            <a:chOff x="181425" y="1013550"/>
            <a:chExt cx="2856025" cy="4567200"/>
          </a:xfrm>
        </p:grpSpPr>
        <p:sp>
          <p:nvSpPr>
            <p:cNvPr id="215" name="Google Shape;215;p37"/>
            <p:cNvSpPr/>
            <p:nvPr/>
          </p:nvSpPr>
          <p:spPr>
            <a:xfrm>
              <a:off x="181425" y="1013550"/>
              <a:ext cx="2823000" cy="45672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7"/>
            <p:cNvSpPr txBox="1"/>
            <p:nvPr/>
          </p:nvSpPr>
          <p:spPr>
            <a:xfrm>
              <a:off x="221950" y="4948375"/>
              <a:ext cx="2815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2000">
                  <a:latin typeface="Poppins"/>
                  <a:ea typeface="Poppins"/>
                  <a:cs typeface="Poppins"/>
                  <a:sym typeface="Poppins"/>
                </a:rPr>
                <a:t>Biased Thinking</a:t>
              </a:r>
              <a:endParaRPr b="1" sz="2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7" name="Google Shape;217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7975" y="1964800"/>
              <a:ext cx="2471050" cy="2454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Monkey Business Illusion by Daniel Simons (journal article: https://doi.org/10.1068/i0386).  Get our new book, *** Nobody's Fool: Why We Get Taken In and What We Can Do About It *** available July 11, 2023. Learn more and order from Basic Books, Amazon, or your favorite local bookstore. For more information, go to https://www.hachettebookgroup.com/titles/daniel-simons/nobodys-fool/9781541602236" id="222" name="Google Shape;222;p38" title="The Monkey Business Illu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900" y="-64400"/>
            <a:ext cx="12192000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/>
          <p:cNvPicPr preferRelativeResize="0"/>
          <p:nvPr/>
        </p:nvPicPr>
        <p:blipFill rotWithShape="1">
          <a:blip r:embed="rId3">
            <a:alphaModFix/>
          </a:blip>
          <a:srcRect b="8138" l="0" r="0" t="0"/>
          <a:stretch/>
        </p:blipFill>
        <p:spPr>
          <a:xfrm>
            <a:off x="6183025" y="1867800"/>
            <a:ext cx="5011250" cy="46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/>
        </p:nvSpPr>
        <p:spPr>
          <a:xfrm>
            <a:off x="12342300" y="1492975"/>
            <a:ext cx="47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39"/>
          <p:cNvSpPr txBox="1"/>
          <p:nvPr>
            <p:ph idx="4294967295" type="title"/>
          </p:nvPr>
        </p:nvSpPr>
        <p:spPr>
          <a:xfrm>
            <a:off x="365300" y="88885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Bias Blind Spot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0" name="Google Shape;230;p39"/>
          <p:cNvPicPr preferRelativeResize="0"/>
          <p:nvPr/>
        </p:nvPicPr>
        <p:blipFill rotWithShape="1">
          <a:blip r:embed="rId3">
            <a:alphaModFix/>
          </a:blip>
          <a:srcRect b="8138" l="0" r="0" t="0"/>
          <a:stretch/>
        </p:blipFill>
        <p:spPr>
          <a:xfrm>
            <a:off x="1171775" y="1867800"/>
            <a:ext cx="5011250" cy="46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9"/>
          <p:cNvSpPr/>
          <p:nvPr/>
        </p:nvSpPr>
        <p:spPr>
          <a:xfrm>
            <a:off x="7164925" y="2348250"/>
            <a:ext cx="3519900" cy="2161500"/>
          </a:xfrm>
          <a:prstGeom prst="wedgeRoundRectCallout">
            <a:avLst>
              <a:gd fmla="val -79104" name="adj1"/>
              <a:gd fmla="val 49388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latin typeface="Raleway"/>
                <a:ea typeface="Raleway"/>
                <a:cs typeface="Raleway"/>
                <a:sym typeface="Raleway"/>
              </a:rPr>
              <a:t>Everyone is biased but me!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title"/>
          </p:nvPr>
        </p:nvSpPr>
        <p:spPr>
          <a:xfrm>
            <a:off x="365300" y="103790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Confirmation Bias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7" name="Google Shape;2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225" y="1691000"/>
            <a:ext cx="4114500" cy="411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0"/>
          <p:cNvSpPr txBox="1"/>
          <p:nvPr/>
        </p:nvSpPr>
        <p:spPr>
          <a:xfrm>
            <a:off x="472025" y="2030550"/>
            <a:ext cx="6386100" cy="3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tendency to:</a:t>
            </a:r>
            <a:b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Seek out and interpret information in ways that confirm what we already believe, and 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Ignore information that challenges our beliefs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y do we agree on certain things and disagree on others?&#10;&#10;CIVIX unpacks and explains Confirmation Bias.&#10;&#10;Learn more at PoliTalks.ca" id="243" name="Google Shape;243;p41" title="CIVIX Explains: Confirmation Bia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3775"/>
            <a:ext cx="12192000" cy="68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4294967295" type="title"/>
          </p:nvPr>
        </p:nvSpPr>
        <p:spPr>
          <a:xfrm>
            <a:off x="365300" y="88885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Difficult discussions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42"/>
          <p:cNvSpPr txBox="1"/>
          <p:nvPr/>
        </p:nvSpPr>
        <p:spPr>
          <a:xfrm>
            <a:off x="365300" y="1804500"/>
            <a:ext cx="7568100" cy="4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Important discussions are more difficult if we have different information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are more likely to seek out those we already agree with, and avoid those who disagree with us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Political messaging is typically one-sided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0" name="Google Shape;2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625" y="1541950"/>
            <a:ext cx="5192550" cy="51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/>
          <p:nvPr/>
        </p:nvSpPr>
        <p:spPr>
          <a:xfrm>
            <a:off x="10042575" y="1033600"/>
            <a:ext cx="1969500" cy="1452600"/>
          </a:xfrm>
          <a:prstGeom prst="wedgeRoundRectCallout">
            <a:avLst>
              <a:gd fmla="val -40071" name="adj1"/>
              <a:gd fmla="val 79809" name="adj2"/>
              <a:gd fmla="val 0" name="adj3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600">
                <a:latin typeface="Noto Sans"/>
                <a:ea typeface="Noto Sans"/>
                <a:cs typeface="Noto Sans"/>
                <a:sym typeface="Noto Sans"/>
              </a:rPr>
              <a:t>I’m right</a:t>
            </a:r>
            <a:endParaRPr b="1" sz="260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25" y="264225"/>
            <a:ext cx="5564425" cy="63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8975" y="216038"/>
            <a:ext cx="5564425" cy="642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3" name="Google Shape;263;p44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264" name="Google Shape;264;p4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265" name="Google Shape;265;p44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Are you a shark or a bear?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6" name="Google Shape;266;p44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7" name="Google Shape;267;p44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CA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8" name="Google Shape;26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269" name="Google Shape;269;p4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5" name="Google Shape;275;p45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descr="title-id" id="276" name="Google Shape;276;p45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If you are a shark 🦈: what is one word you would use to describe your fellow sharks 🦈?If you are a bear 🐻: what is one word you would use to describe your fellow bears 🐻?</a:t>
            </a:r>
            <a:endParaRPr b="1" sz="24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7" name="Google Shape;277;p45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CA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280" name="Google Shape;280;p4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l-type-id" id="281" name="Google Shape;281;p4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7" name="Google Shape;287;p46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descr="title-id" id="288" name="Google Shape;288;p46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If you are a shark 🦈: what is one word you would use to describe bears🐻?If you are a bear 🐻: what is one word you would use to describe sharks 🦈?</a:t>
            </a:r>
            <a:endParaRPr b="1" sz="24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CA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292" name="Google Shape;292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l-type-id" id="293" name="Google Shape;293;p4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>
            <a:off x="3390850" y="1986525"/>
            <a:ext cx="8711400" cy="4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PoliTalks supports educators in building discussion-friendly classrooms.</a:t>
            </a:r>
            <a:endParaRPr sz="3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 provides resources and activities designed to build the knowledge, attitudes, and skills students need to engage in constructive discussion. </a:t>
            </a:r>
            <a:endParaRPr sz="3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720975" y="2785925"/>
            <a:ext cx="2016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7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b="1" sz="7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Google Shape;127;p29"/>
          <p:cNvSpPr txBox="1"/>
          <p:nvPr>
            <p:ph idx="4294967295" type="title"/>
          </p:nvPr>
        </p:nvSpPr>
        <p:spPr>
          <a:xfrm>
            <a:off x="369725" y="530550"/>
            <a:ext cx="10515600" cy="101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Introducing PoliTalks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8" name="Google Shape;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5" y="2633525"/>
            <a:ext cx="22288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idx="4294967295" type="title"/>
          </p:nvPr>
        </p:nvSpPr>
        <p:spPr>
          <a:xfrm>
            <a:off x="365300" y="88885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In-Group Bias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4450" y="2014025"/>
            <a:ext cx="4175699" cy="38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7"/>
          <p:cNvSpPr txBox="1"/>
          <p:nvPr/>
        </p:nvSpPr>
        <p:spPr>
          <a:xfrm>
            <a:off x="365300" y="2014025"/>
            <a:ext cx="69630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i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In-group</a:t>
            </a: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 a group we are a member of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i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Out-group</a:t>
            </a: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 a group we are not a member of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In-Group Bias</a:t>
            </a: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: Our tendency to treat and evaluate in-group members more positively than out-group members 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idx="4294967295" type="title"/>
          </p:nvPr>
        </p:nvSpPr>
        <p:spPr>
          <a:xfrm>
            <a:off x="365300" y="88885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Difficult discussions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48"/>
          <p:cNvSpPr txBox="1"/>
          <p:nvPr/>
        </p:nvSpPr>
        <p:spPr>
          <a:xfrm>
            <a:off x="365300" y="2014025"/>
            <a:ext cx="5912100" cy="4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When someone disagrees with you, you think of them as being outside your group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You’re going to be less receptive and less kind to them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Politics puts us into groups!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7" name="Google Shape;3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088" y="1541950"/>
            <a:ext cx="4573975" cy="45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 txBox="1"/>
          <p:nvPr/>
        </p:nvSpPr>
        <p:spPr>
          <a:xfrm>
            <a:off x="6945725" y="6228825"/>
            <a:ext cx="41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Created using DALL-E 3</a:t>
            </a:r>
            <a:endParaRPr sz="24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750" y="4778200"/>
            <a:ext cx="3334750" cy="18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9"/>
          <p:cNvSpPr txBox="1"/>
          <p:nvPr>
            <p:ph idx="4294967295" type="title"/>
          </p:nvPr>
        </p:nvSpPr>
        <p:spPr>
          <a:xfrm>
            <a:off x="365300" y="88885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How to fight in-group bias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49"/>
          <p:cNvSpPr txBox="1"/>
          <p:nvPr/>
        </p:nvSpPr>
        <p:spPr>
          <a:xfrm>
            <a:off x="443775" y="2212075"/>
            <a:ext cx="5857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"/>
              <a:buAutoNum type="arabicPeriod"/>
            </a:pPr>
            <a:r>
              <a:rPr lang="en-CA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Think Big</a:t>
            </a:r>
            <a:br>
              <a:rPr lang="en-CA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"/>
              <a:buAutoNum type="arabicPeriod"/>
            </a:pPr>
            <a:r>
              <a:rPr lang="en-CA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Focus on commonalities, not differences</a:t>
            </a:r>
            <a:br>
              <a:rPr lang="en-CA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"/>
              <a:buAutoNum type="arabicPeriod"/>
            </a:pPr>
            <a:r>
              <a:rPr lang="en-CA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Focus on the person, not the group</a:t>
            </a:r>
            <a:endParaRPr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6" name="Google Shape;31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750" y="1719950"/>
            <a:ext cx="3188926" cy="239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0300" y="3130975"/>
            <a:ext cx="3188926" cy="202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idx="4294967295" type="title"/>
          </p:nvPr>
        </p:nvSpPr>
        <p:spPr>
          <a:xfrm>
            <a:off x="5745450" y="501950"/>
            <a:ext cx="46782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Discussion Guide</a:t>
            </a:r>
            <a:endParaRPr sz="5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50"/>
          <p:cNvSpPr/>
          <p:nvPr/>
        </p:nvSpPr>
        <p:spPr>
          <a:xfrm>
            <a:off x="5174700" y="3184625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of Contents image here</a:t>
            </a:r>
            <a:endParaRPr b="1" i="0" sz="2800" u="none" cap="none" strike="noStrike">
              <a:solidFill>
                <a:schemeClr val="lt1"/>
              </a:solidFill>
            </a:endParaRPr>
          </a:p>
        </p:txBody>
      </p:sp>
      <p:sp>
        <p:nvSpPr>
          <p:cNvPr id="324" name="Google Shape;324;p50"/>
          <p:cNvSpPr/>
          <p:nvPr/>
        </p:nvSpPr>
        <p:spPr>
          <a:xfrm>
            <a:off x="878475" y="3450450"/>
            <a:ext cx="32895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Cover image TK</a:t>
            </a:r>
            <a:endParaRPr b="1" i="0" sz="2800" u="none" cap="none" strike="noStrike">
              <a:solidFill>
                <a:schemeClr val="lt1"/>
              </a:solidFill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5630150" y="1972950"/>
            <a:ext cx="59757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-CA" sz="2100">
                <a:latin typeface="Raleway"/>
                <a:ea typeface="Raleway"/>
                <a:cs typeface="Raleway"/>
                <a:sym typeface="Raleway"/>
              </a:rPr>
              <a:t>Guiding Principles</a:t>
            </a:r>
            <a:br>
              <a:rPr lang="en-CA" sz="2100">
                <a:latin typeface="Raleway"/>
                <a:ea typeface="Raleway"/>
                <a:cs typeface="Raleway"/>
                <a:sym typeface="Raleway"/>
              </a:rPr>
            </a:b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-CA" sz="2100">
                <a:latin typeface="Raleway"/>
                <a:ea typeface="Raleway"/>
                <a:cs typeface="Raleway"/>
                <a:sym typeface="Raleway"/>
              </a:rPr>
              <a:t>Creating a Discussion-Friendly Classroom: Norms of Agreement</a:t>
            </a:r>
            <a:br>
              <a:rPr lang="en-CA" sz="2100">
                <a:latin typeface="Raleway"/>
                <a:ea typeface="Raleway"/>
                <a:cs typeface="Raleway"/>
                <a:sym typeface="Raleway"/>
              </a:rPr>
            </a:b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-CA" sz="2100">
                <a:latin typeface="Raleway"/>
                <a:ea typeface="Raleway"/>
                <a:cs typeface="Raleway"/>
                <a:sym typeface="Raleway"/>
              </a:rPr>
              <a:t>Preparing for Discussion</a:t>
            </a:r>
            <a:br>
              <a:rPr lang="en-CA" sz="2100">
                <a:latin typeface="Raleway"/>
                <a:ea typeface="Raleway"/>
                <a:cs typeface="Raleway"/>
                <a:sym typeface="Raleway"/>
              </a:rPr>
            </a:b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-CA" sz="2100">
                <a:latin typeface="Raleway"/>
                <a:ea typeface="Raleway"/>
                <a:cs typeface="Raleway"/>
                <a:sym typeface="Raleway"/>
              </a:rPr>
              <a:t>Framework for Constructive Disagreement (PLANS)</a:t>
            </a:r>
            <a:br>
              <a:rPr lang="en-CA" sz="2100">
                <a:latin typeface="Raleway"/>
                <a:ea typeface="Raleway"/>
                <a:cs typeface="Raleway"/>
                <a:sym typeface="Raleway"/>
              </a:rPr>
            </a:b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-CA" sz="2100">
                <a:latin typeface="Raleway"/>
                <a:ea typeface="Raleway"/>
                <a:cs typeface="Raleway"/>
                <a:sym typeface="Raleway"/>
              </a:rPr>
              <a:t>Troubleshooting</a:t>
            </a:r>
            <a:br>
              <a:rPr lang="en-CA" sz="2100">
                <a:latin typeface="Raleway"/>
                <a:ea typeface="Raleway"/>
                <a:cs typeface="Raleway"/>
                <a:sym typeface="Raleway"/>
              </a:rPr>
            </a:b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-CA" sz="2100">
                <a:latin typeface="Raleway"/>
                <a:ea typeface="Raleway"/>
                <a:cs typeface="Raleway"/>
                <a:sym typeface="Raleway"/>
              </a:rPr>
              <a:t>Appendix: Activities and Handouts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6" name="Google Shape;32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25" y="106425"/>
            <a:ext cx="5117400" cy="663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>
            <p:ph idx="4294967295" type="title"/>
          </p:nvPr>
        </p:nvSpPr>
        <p:spPr>
          <a:xfrm>
            <a:off x="466900" y="746125"/>
            <a:ext cx="10515600" cy="101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Animal Cards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162100" y="2057250"/>
            <a:ext cx="5435400" cy="4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Ideal for younger students and those new to discussions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Take on different animal </a:t>
            </a: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personalities</a:t>
            </a: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to experience how people approach </a:t>
            </a: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discussions differently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Develop empathy and get students out of their shells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699" y="1004300"/>
            <a:ext cx="2675899" cy="250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123" y="4008542"/>
            <a:ext cx="2675899" cy="237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4666" y="1084698"/>
            <a:ext cx="2499814" cy="265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8600" y="4099956"/>
            <a:ext cx="2675899" cy="240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/>
          <p:nvPr>
            <p:ph idx="4294967295" type="title"/>
          </p:nvPr>
        </p:nvSpPr>
        <p:spPr>
          <a:xfrm>
            <a:off x="235775" y="416175"/>
            <a:ext cx="10515600" cy="101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Value Cards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52"/>
          <p:cNvSpPr/>
          <p:nvPr/>
        </p:nvSpPr>
        <p:spPr>
          <a:xfrm>
            <a:off x="83375" y="1684538"/>
            <a:ext cx="5028300" cy="4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Take on the perspective of someone who prioritizes those values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“How would someone, who thought these values were most important, respond to this prompt?”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Reshuffle and redeal to take on a new perspective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3" name="Google Shape;34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715001" y="-53849"/>
            <a:ext cx="1878855" cy="256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2582" y="2907004"/>
            <a:ext cx="1921631" cy="260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8000" y="2907000"/>
            <a:ext cx="1921650" cy="26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0740" y="0"/>
            <a:ext cx="227007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08660" y="21675"/>
            <a:ext cx="22833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/>
          <p:nvPr/>
        </p:nvSpPr>
        <p:spPr>
          <a:xfrm>
            <a:off x="76200" y="1793751"/>
            <a:ext cx="5012700" cy="3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Register at </a:t>
            </a: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politalks.ca</a:t>
            </a: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for free English classroom resources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Register at </a:t>
            </a: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parlonspoli.ca</a:t>
            </a: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for free French classroom resources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3" name="Google Shape;3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325" y="1123000"/>
            <a:ext cx="6765675" cy="532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/>
          <p:nvPr/>
        </p:nvSpPr>
        <p:spPr>
          <a:xfrm>
            <a:off x="950" y="-22950"/>
            <a:ext cx="6095700" cy="6903900"/>
          </a:xfrm>
          <a:prstGeom prst="rect">
            <a:avLst/>
          </a:prstGeom>
          <a:solidFill>
            <a:srgbClr val="C0F2F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4" name="Google Shape;134;p30" title="politalks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150" y="457767"/>
            <a:ext cx="3416734" cy="115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0" title="FR_PoliTalks-Logo_CMY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200" y="5172433"/>
            <a:ext cx="3878130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0"/>
          <p:cNvSpPr txBox="1"/>
          <p:nvPr/>
        </p:nvSpPr>
        <p:spPr>
          <a:xfrm>
            <a:off x="1572075" y="1185738"/>
            <a:ext cx="3301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Elementary</a:t>
            </a:r>
            <a:endParaRPr b="1" sz="4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7352973" y="1204100"/>
            <a:ext cx="3361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Secondary</a:t>
            </a:r>
            <a:endParaRPr b="1" sz="4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30"/>
          <p:cNvSpPr txBox="1"/>
          <p:nvPr/>
        </p:nvSpPr>
        <p:spPr>
          <a:xfrm>
            <a:off x="1398200" y="5699300"/>
            <a:ext cx="387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Primaire</a:t>
            </a:r>
            <a:endParaRPr b="1" sz="4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30"/>
          <p:cNvSpPr txBox="1"/>
          <p:nvPr/>
        </p:nvSpPr>
        <p:spPr>
          <a:xfrm>
            <a:off x="7251374" y="5623100"/>
            <a:ext cx="3999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Secondaire</a:t>
            </a:r>
            <a:endParaRPr b="1" sz="4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0" name="Google Shape;140;p30" title="FR_PoliTalks-Logo_CMY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350" y="5105250"/>
            <a:ext cx="3878130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 title="EN_PoliTalks_RGB (3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8650" y="650749"/>
            <a:ext cx="2997224" cy="76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30"/>
          <p:cNvGrpSpPr/>
          <p:nvPr/>
        </p:nvGrpSpPr>
        <p:grpSpPr>
          <a:xfrm>
            <a:off x="1222733" y="1937400"/>
            <a:ext cx="3999900" cy="2850967"/>
            <a:chOff x="1222733" y="1861200"/>
            <a:chExt cx="3999900" cy="2850967"/>
          </a:xfrm>
        </p:grpSpPr>
        <p:sp>
          <p:nvSpPr>
            <p:cNvPr id="143" name="Google Shape;143;p30"/>
            <p:cNvSpPr/>
            <p:nvPr/>
          </p:nvSpPr>
          <p:spPr>
            <a:xfrm>
              <a:off x="1893933" y="2379667"/>
              <a:ext cx="2657700" cy="2332500"/>
            </a:xfrm>
            <a:prstGeom prst="wedgeEllipseCallout">
              <a:avLst>
                <a:gd fmla="val -41954" name="adj1"/>
                <a:gd fmla="val 52717" name="adj2"/>
              </a:avLst>
            </a:prstGeom>
            <a:solidFill>
              <a:srgbClr val="21B4A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4" name="Google Shape;144;p30"/>
            <p:cNvSpPr txBox="1"/>
            <p:nvPr/>
          </p:nvSpPr>
          <p:spPr>
            <a:xfrm>
              <a:off x="1222733" y="1861200"/>
              <a:ext cx="3999900" cy="24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4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...</a:t>
              </a:r>
              <a:endParaRPr sz="31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5" name="Google Shape;145;p30"/>
          <p:cNvSpPr/>
          <p:nvPr/>
        </p:nvSpPr>
        <p:spPr>
          <a:xfrm>
            <a:off x="7732517" y="2316150"/>
            <a:ext cx="2657700" cy="2332500"/>
          </a:xfrm>
          <a:prstGeom prst="wedgeEllipseCallout">
            <a:avLst>
              <a:gd fmla="val -41954" name="adj1"/>
              <a:gd fmla="val 52717" name="adj2"/>
            </a:avLst>
          </a:prstGeom>
          <a:solidFill>
            <a:srgbClr val="DE008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7061333" y="1861200"/>
            <a:ext cx="3999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153" name="Google Shape;153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154" name="Google Shape;154;p31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What are some issues your students are talking about?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CA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158" name="Google Shape;158;p3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 b="13621" l="0" r="0" t="0"/>
          <a:stretch/>
        </p:blipFill>
        <p:spPr>
          <a:xfrm>
            <a:off x="6116600" y="3096050"/>
            <a:ext cx="6532599" cy="376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>
            <p:ph idx="4294967295" type="title"/>
          </p:nvPr>
        </p:nvSpPr>
        <p:spPr>
          <a:xfrm>
            <a:off x="533400" y="402350"/>
            <a:ext cx="10515600" cy="983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Why is it hard to talk about politics?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32"/>
          <p:cNvSpPr txBox="1"/>
          <p:nvPr>
            <p:ph idx="4294967295" type="body"/>
          </p:nvPr>
        </p:nvSpPr>
        <p:spPr>
          <a:xfrm>
            <a:off x="457200" y="1901825"/>
            <a:ext cx="10515600" cy="443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We often approach others with anger, frustration, and distrust instead of curiosity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There are lots of factors out in the world that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r>
              <a:rPr lang="en-CA">
                <a:latin typeface="Raleway"/>
                <a:ea typeface="Raleway"/>
                <a:cs typeface="Raleway"/>
                <a:sym typeface="Raleway"/>
              </a:rPr>
              <a:t>make it hard to talk about politics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r>
              <a:rPr lang="en-CA">
                <a:latin typeface="Raleway"/>
                <a:ea typeface="Raleway"/>
                <a:cs typeface="Raleway"/>
                <a:sym typeface="Raleway"/>
              </a:rPr>
              <a:t>constructively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Part of the problem has to do with how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r>
              <a:rPr lang="en-CA">
                <a:latin typeface="Raleway"/>
                <a:ea typeface="Raleway"/>
                <a:cs typeface="Raleway"/>
                <a:sym typeface="Raleway"/>
              </a:rPr>
              <a:t>we process information and interact </a:t>
            </a:r>
            <a:br>
              <a:rPr lang="en-CA">
                <a:latin typeface="Raleway"/>
                <a:ea typeface="Raleway"/>
                <a:cs typeface="Raleway"/>
                <a:sym typeface="Raleway"/>
              </a:rPr>
            </a:br>
            <a:r>
              <a:rPr lang="en-CA">
                <a:latin typeface="Raleway"/>
                <a:ea typeface="Raleway"/>
                <a:cs typeface="Raleway"/>
                <a:sym typeface="Raleway"/>
              </a:rPr>
              <a:t>with others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idx="4294967295" type="title"/>
          </p:nvPr>
        </p:nvSpPr>
        <p:spPr>
          <a:xfrm>
            <a:off x="428100" y="695375"/>
            <a:ext cx="10515600" cy="1011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Lessons Overview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523350" y="2436425"/>
            <a:ext cx="4905900" cy="799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A. Perspectives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523350" y="3636575"/>
            <a:ext cx="4905900" cy="799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Biased Thinking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523350" y="4836725"/>
            <a:ext cx="4905900" cy="799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b="1"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Constructive Discussions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375" y="165763"/>
            <a:ext cx="5567349" cy="65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471775" y="1835425"/>
            <a:ext cx="2016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7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b="1" sz="7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0" name="Google Shape;180;p34"/>
          <p:cNvSpPr txBox="1"/>
          <p:nvPr>
            <p:ph idx="4294967295" type="title"/>
          </p:nvPr>
        </p:nvSpPr>
        <p:spPr>
          <a:xfrm>
            <a:off x="5847425" y="1234250"/>
            <a:ext cx="56991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Cognitive Biases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34"/>
          <p:cNvSpPr txBox="1"/>
          <p:nvPr/>
        </p:nvSpPr>
        <p:spPr>
          <a:xfrm>
            <a:off x="5847425" y="2563325"/>
            <a:ext cx="59601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Er</a:t>
            </a: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rors in reasoning that result from: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brains having to process a lot of information quickly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Our brains trying to protect us from perceived harms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0875"/>
            <a:ext cx="4989274" cy="498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idx="4294967295" type="title"/>
          </p:nvPr>
        </p:nvSpPr>
        <p:spPr>
          <a:xfrm>
            <a:off x="242100" y="81250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There are lots of c</a:t>
            </a: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ognitive biases!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116225" y="1644350"/>
            <a:ext cx="92916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“It’s been so cold lately! So much for so-called ‘global warming,’ eh?”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○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Recency bias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7788" y="2825536"/>
            <a:ext cx="1611150" cy="20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 rotWithShape="1">
          <a:blip r:embed="rId4">
            <a:alphaModFix/>
          </a:blip>
          <a:srcRect b="36904" l="72006" r="6982" t="35470"/>
          <a:stretch/>
        </p:blipFill>
        <p:spPr>
          <a:xfrm>
            <a:off x="9492875" y="4963400"/>
            <a:ext cx="1440974" cy="18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1775" y="1041104"/>
            <a:ext cx="2055575" cy="17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5"/>
          <p:cNvSpPr txBox="1"/>
          <p:nvPr/>
        </p:nvSpPr>
        <p:spPr>
          <a:xfrm>
            <a:off x="116225" y="3429600"/>
            <a:ext cx="93768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“Sarah wears ripped jeans, has piercings and tattoos. She must like punk music.”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○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Representativeness bias</a:t>
            </a:r>
            <a:endParaRPr/>
          </a:p>
        </p:txBody>
      </p:sp>
      <p:sp>
        <p:nvSpPr>
          <p:cNvPr id="193" name="Google Shape;193;p35"/>
          <p:cNvSpPr txBox="1"/>
          <p:nvPr/>
        </p:nvSpPr>
        <p:spPr>
          <a:xfrm>
            <a:off x="116225" y="5496350"/>
            <a:ext cx="95316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“My horoscope is super accurate, I’m such a Scorpio!”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○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Confirmation bias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1725" y="2337725"/>
            <a:ext cx="4520275" cy="45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>
            <p:ph idx="4294967295" type="title"/>
          </p:nvPr>
        </p:nvSpPr>
        <p:spPr>
          <a:xfrm>
            <a:off x="365300" y="888850"/>
            <a:ext cx="10515600" cy="65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00">
                <a:latin typeface="Raleway"/>
                <a:ea typeface="Raleway"/>
                <a:cs typeface="Raleway"/>
                <a:sym typeface="Raleway"/>
              </a:rPr>
              <a:t>Cognitive Biases and Difficult Discussions</a:t>
            </a:r>
            <a:endParaRPr sz="4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536750" y="1713400"/>
            <a:ext cx="7881900" cy="4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Discussions about political and social issues are difficult because they are important to us</a:t>
            </a:r>
            <a:b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 abundance of information makes it difficult to pay attention to everything, so we pick and choose</a:t>
            </a:r>
            <a:b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Raleway"/>
              <a:buChar char="●"/>
            </a:pPr>
            <a:r>
              <a:rPr lang="en-CA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Challenges to our beliefs can feel like personal attacks</a:t>
            </a:r>
            <a:endParaRPr sz="2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